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7"/>
  </p:notesMasterIdLst>
  <p:sldIdLst>
    <p:sldId id="256" r:id="rId2"/>
    <p:sldId id="324" r:id="rId3"/>
    <p:sldId id="257" r:id="rId4"/>
    <p:sldId id="258" r:id="rId5"/>
    <p:sldId id="325" r:id="rId6"/>
    <p:sldId id="259" r:id="rId7"/>
    <p:sldId id="260" r:id="rId8"/>
    <p:sldId id="262" r:id="rId9"/>
    <p:sldId id="264" r:id="rId10"/>
    <p:sldId id="266" r:id="rId11"/>
    <p:sldId id="267" r:id="rId12"/>
    <p:sldId id="268" r:id="rId13"/>
    <p:sldId id="269" r:id="rId14"/>
    <p:sldId id="408" r:id="rId15"/>
    <p:sldId id="411" r:id="rId16"/>
    <p:sldId id="412" r:id="rId17"/>
    <p:sldId id="413" r:id="rId18"/>
    <p:sldId id="414" r:id="rId19"/>
    <p:sldId id="415" r:id="rId20"/>
    <p:sldId id="407" r:id="rId21"/>
    <p:sldId id="281" r:id="rId22"/>
    <p:sldId id="282" r:id="rId23"/>
    <p:sldId id="399" r:id="rId24"/>
    <p:sldId id="400" r:id="rId25"/>
    <p:sldId id="401" r:id="rId26"/>
    <p:sldId id="402" r:id="rId27"/>
    <p:sldId id="403" r:id="rId28"/>
    <p:sldId id="404" r:id="rId29"/>
    <p:sldId id="405" r:id="rId30"/>
    <p:sldId id="478" r:id="rId31"/>
    <p:sldId id="479" r:id="rId32"/>
    <p:sldId id="459" r:id="rId33"/>
    <p:sldId id="457" r:id="rId34"/>
    <p:sldId id="460" r:id="rId35"/>
    <p:sldId id="480" r:id="rId36"/>
    <p:sldId id="481" r:id="rId37"/>
    <p:sldId id="482" r:id="rId38"/>
    <p:sldId id="483" r:id="rId39"/>
    <p:sldId id="484" r:id="rId40"/>
    <p:sldId id="485" r:id="rId41"/>
    <p:sldId id="486" r:id="rId42"/>
    <p:sldId id="487" r:id="rId43"/>
    <p:sldId id="488" r:id="rId44"/>
    <p:sldId id="489" r:id="rId45"/>
    <p:sldId id="490" r:id="rId46"/>
    <p:sldId id="491" r:id="rId47"/>
    <p:sldId id="469" r:id="rId48"/>
    <p:sldId id="470" r:id="rId49"/>
    <p:sldId id="471" r:id="rId50"/>
    <p:sldId id="472" r:id="rId51"/>
    <p:sldId id="498" r:id="rId52"/>
    <p:sldId id="492" r:id="rId53"/>
    <p:sldId id="422" r:id="rId54"/>
    <p:sldId id="493" r:id="rId55"/>
    <p:sldId id="500" r:id="rId56"/>
    <p:sldId id="494" r:id="rId57"/>
    <p:sldId id="495" r:id="rId58"/>
    <p:sldId id="496" r:id="rId59"/>
    <p:sldId id="497" r:id="rId60"/>
    <p:sldId id="476" r:id="rId61"/>
    <p:sldId id="436" r:id="rId62"/>
    <p:sldId id="423" r:id="rId63"/>
    <p:sldId id="424" r:id="rId64"/>
    <p:sldId id="425" r:id="rId65"/>
    <p:sldId id="426" r:id="rId66"/>
    <p:sldId id="427" r:id="rId67"/>
    <p:sldId id="428" r:id="rId68"/>
    <p:sldId id="429" r:id="rId69"/>
    <p:sldId id="430" r:id="rId70"/>
    <p:sldId id="431" r:id="rId71"/>
    <p:sldId id="432" r:id="rId72"/>
    <p:sldId id="439" r:id="rId73"/>
    <p:sldId id="440" r:id="rId74"/>
    <p:sldId id="441" r:id="rId75"/>
    <p:sldId id="442" r:id="rId76"/>
    <p:sldId id="443" r:id="rId77"/>
    <p:sldId id="444" r:id="rId78"/>
    <p:sldId id="445" r:id="rId79"/>
    <p:sldId id="446" r:id="rId80"/>
    <p:sldId id="501" r:id="rId81"/>
    <p:sldId id="502" r:id="rId82"/>
    <p:sldId id="461" r:id="rId83"/>
    <p:sldId id="462" r:id="rId84"/>
    <p:sldId id="504" r:id="rId85"/>
    <p:sldId id="511" r:id="rId86"/>
    <p:sldId id="512" r:id="rId87"/>
    <p:sldId id="513" r:id="rId88"/>
    <p:sldId id="514" r:id="rId89"/>
    <p:sldId id="515" r:id="rId90"/>
    <p:sldId id="516" r:id="rId91"/>
    <p:sldId id="517" r:id="rId92"/>
    <p:sldId id="518" r:id="rId93"/>
    <p:sldId id="519" r:id="rId94"/>
    <p:sldId id="520" r:id="rId95"/>
    <p:sldId id="521" r:id="rId96"/>
    <p:sldId id="522" r:id="rId97"/>
    <p:sldId id="523" r:id="rId98"/>
    <p:sldId id="524" r:id="rId99"/>
    <p:sldId id="525" r:id="rId100"/>
    <p:sldId id="526" r:id="rId101"/>
    <p:sldId id="527" r:id="rId102"/>
    <p:sldId id="528" r:id="rId103"/>
    <p:sldId id="529" r:id="rId104"/>
    <p:sldId id="530" r:id="rId105"/>
    <p:sldId id="531" r:id="rId106"/>
    <p:sldId id="532" r:id="rId107"/>
    <p:sldId id="533" r:id="rId108"/>
    <p:sldId id="534" r:id="rId109"/>
    <p:sldId id="535" r:id="rId110"/>
    <p:sldId id="537" r:id="rId111"/>
    <p:sldId id="538" r:id="rId112"/>
    <p:sldId id="539" r:id="rId113"/>
    <p:sldId id="540" r:id="rId114"/>
    <p:sldId id="541" r:id="rId115"/>
    <p:sldId id="542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3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F5CC5-E41B-4C66-B0E3-9B9906FBCD37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C8830-6E19-4B1D-80E1-1859D42F5A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032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7A6BAE-2C49-4646-AFB9-A3DB323621F3}" type="slidenum">
              <a:rPr lang="en-IN" altLang="en-US"/>
              <a:pPr/>
              <a:t>32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85BF15-F1A2-40C6-A2E0-942D97AFEB21}" type="slidenum">
              <a:rPr lang="en-IN" altLang="en-US"/>
              <a:pPr/>
              <a:t>33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36DD65-2CF2-4BB6-9E7F-CAC98A4216E6}" type="slidenum">
              <a:rPr lang="en-IN"/>
              <a:pPr/>
              <a:t>63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F05F0D7-9EF5-47DD-8993-1A2DF50AD050}" type="slidenum">
              <a:rPr lang="en-IN"/>
              <a:pPr/>
              <a:t>64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FB18C2-9FFD-42DB-BFE3-34A013123F9E}" type="slidenum">
              <a:rPr lang="en-IN"/>
              <a:pPr/>
              <a:t>65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BE5348D-E92B-4CA3-9741-31DE5DF6794C}" type="slidenum">
              <a:rPr lang="en-IN"/>
              <a:pPr/>
              <a:t>66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30F0D03-E110-4DC2-97CC-7D46FB4C68F3}" type="slidenum">
              <a:rPr lang="en-IN"/>
              <a:pPr/>
              <a:t>67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5138D0-17AA-4783-89BD-1CE65BA47207}" type="slidenum">
              <a:rPr lang="en-IN"/>
              <a:pPr/>
              <a:t>68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EA8B17-7C7A-4097-A887-8BB8DA835403}" type="slidenum">
              <a:rPr lang="en-IN"/>
              <a:pPr/>
              <a:t>69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3A9C8E-B367-4F53-9E1D-3AFEB1C9BD31}" type="slidenum">
              <a:rPr lang="en-IN"/>
              <a:pPr/>
              <a:t>70</a:t>
            </a:fld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0447D2-FD5C-4574-988D-6EFCF473A993}" type="slidenum">
              <a:rPr lang="en-IN"/>
              <a:pPr/>
              <a:t>71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2070100"/>
            <a:ext cx="8169275" cy="18161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IN" altLang="en-US" sz="4800" b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57532" y="609600"/>
            <a:ext cx="7195868" cy="7010400"/>
          </a:xfrm>
          <a:prstGeom prst="rect">
            <a:avLst/>
          </a:prstGeom>
        </p:spPr>
        <p:txBody>
          <a:bodyPr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defRPr/>
            </a:pPr>
            <a:r>
              <a:rPr lang="en-IN" altLang="en-US" sz="7200" b="1" cap="sm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Presentation</a:t>
            </a:r>
          </a:p>
          <a:p>
            <a:pPr algn="ctr">
              <a:defRPr/>
            </a:pPr>
            <a:r>
              <a:rPr lang="en-IN" altLang="en-US" sz="7200" b="1" cap="sm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on </a:t>
            </a:r>
          </a:p>
          <a:p>
            <a:pPr algn="ctr">
              <a:defRPr/>
            </a:pPr>
            <a:r>
              <a:rPr lang="en-IN" sz="72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PFMS </a:t>
            </a:r>
            <a:r>
              <a:rPr lang="en-IN" sz="7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en-IN" sz="72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SPMU</a:t>
            </a:r>
          </a:p>
          <a:p>
            <a:pPr algn="ctr">
              <a:defRPr/>
            </a:pPr>
            <a:r>
              <a:rPr lang="en-IN" sz="72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HIMACHAL</a:t>
            </a:r>
          </a:p>
          <a:p>
            <a:pPr algn="ctr">
              <a:defRPr/>
            </a:pPr>
            <a:endParaRPr lang="en-IN" sz="7200" b="1" dirty="0" smtClean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IN" sz="72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lang="en-IN" sz="72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35170" y="3985404"/>
            <a:ext cx="7945376" cy="776377"/>
          </a:xfrm>
          <a:prstGeom prst="rect">
            <a:avLst/>
          </a:prstGeom>
        </p:spPr>
        <p:txBody>
          <a:bodyPr anchor="b">
            <a:normAutofit fontScale="9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en-IN" sz="54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-8598" y="0"/>
            <a:ext cx="91281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 smtClean="0"/>
              <a:t>PUBLIC FINANCIAL MANAGEMENT SYSTEM</a:t>
            </a:r>
            <a:br>
              <a:rPr lang="en-US" sz="2400" b="1" dirty="0" smtClean="0"/>
            </a:br>
            <a:r>
              <a:rPr lang="en-US" sz="2400" b="1" dirty="0" smtClean="0"/>
              <a:t>( P F M S )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O/o Controller General of Accounts</a:t>
            </a:r>
          </a:p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         Ministry of Finance, New Delhi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Welcome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all Participants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to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the Workshop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4000" dirty="0" smtClean="0">
              <a:solidFill>
                <a:srgbClr val="FF0000"/>
              </a:solidFill>
            </a:endParaRP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sz="4000" dirty="0" smtClean="0">
                <a:solidFill>
                  <a:srgbClr val="FF0000"/>
                </a:solidFill>
              </a:rPr>
              <a:t>http://pfms.nic.in</a:t>
            </a:r>
            <a:endParaRPr lang="en-US" sz="4000" dirty="0" smtClean="0"/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sz="72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8753" y="862886"/>
            <a:ext cx="8196598" cy="5314078"/>
          </a:xfrm>
        </p:spPr>
        <p:txBody>
          <a:bodyPr>
            <a:normAutofit fontScale="85000" lnSpcReduction="10000"/>
          </a:bodyPr>
          <a:lstStyle/>
          <a:p>
            <a:r>
              <a:rPr lang="en-US" sz="3600" b="1" u="sng" dirty="0" smtClean="0"/>
              <a:t>Public Financial Management System</a:t>
            </a:r>
            <a:r>
              <a:rPr lang="en-US" sz="3600" dirty="0" smtClean="0"/>
              <a:t> is a Central Sector Scheme of Ministry of Finance</a:t>
            </a:r>
            <a:r>
              <a:rPr lang="en-US" sz="3600" dirty="0"/>
              <a:t>. PFMS is a web-based online transaction system for fund management and e-payment by using Core Banking Solutions (CBS) of banks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+mj-lt"/>
              </a:rPr>
              <a:t>Earlier (</a:t>
            </a:r>
            <a:r>
              <a:rPr lang="en-US" sz="3600" dirty="0" err="1" smtClean="0">
                <a:latin typeface="+mj-lt"/>
              </a:rPr>
              <a:t>w.e.f</a:t>
            </a:r>
            <a:r>
              <a:rPr lang="en-US" sz="3600" dirty="0" smtClean="0">
                <a:latin typeface="+mj-lt"/>
              </a:rPr>
              <a:t>. 01/04/2008) known as </a:t>
            </a:r>
            <a:r>
              <a:rPr lang="en-US" sz="3600" b="1" u="sng" dirty="0" smtClean="0"/>
              <a:t>Central Plan Scheme Monitoring System (CPSMS)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dirty="0" smtClean="0">
                <a:latin typeface="+mj-lt"/>
              </a:rPr>
              <a:t>the Scheme has been renamed as </a:t>
            </a:r>
            <a:r>
              <a:rPr lang="en-US" sz="3600" b="1" u="sng" dirty="0" smtClean="0"/>
              <a:t>Public Financial Management System (PFMS) </a:t>
            </a:r>
            <a:r>
              <a:rPr lang="en-US" sz="3600" dirty="0" smtClean="0">
                <a:latin typeface="+mj-lt"/>
              </a:rPr>
              <a:t>from 01/04/2014.</a:t>
            </a:r>
          </a:p>
          <a:p>
            <a:r>
              <a:rPr lang="en-US" sz="3600" dirty="0"/>
              <a:t>The URL address of PFMS is https//pfms.nic.in</a:t>
            </a:r>
          </a:p>
          <a:p>
            <a:pPr algn="just">
              <a:buNone/>
            </a:pPr>
            <a:endParaRPr lang="en-IN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1493" y="1"/>
            <a:ext cx="7575088" cy="6954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 PFMS</a:t>
            </a:r>
            <a:endParaRPr kumimoji="0" lang="en-IN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957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493" y="599476"/>
            <a:ext cx="7575088" cy="652305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About PFMS</a:t>
            </a:r>
            <a:endParaRPr lang="en-IN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28650" y="1312607"/>
            <a:ext cx="7886700" cy="4864357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3600" dirty="0" smtClean="0"/>
              <a:t>Report </a:t>
            </a:r>
            <a:r>
              <a:rPr lang="en-US" sz="3600" b="1" dirty="0" smtClean="0"/>
              <a:t>utilization</a:t>
            </a:r>
            <a:r>
              <a:rPr lang="en-US" sz="3600" dirty="0" smtClean="0"/>
              <a:t> under these schemes at different levels of implementation on a </a:t>
            </a:r>
            <a:r>
              <a:rPr lang="en-US" sz="3600" b="1" dirty="0" smtClean="0"/>
              <a:t>real time basis</a:t>
            </a:r>
            <a:endParaRPr lang="en-US" sz="3600" dirty="0" smtClean="0">
              <a:latin typeface="+mj-lt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+mj-lt"/>
              </a:rPr>
              <a:t>Being implemented by the Office of the Controller General of Accounts (CGA).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+mj-lt"/>
              </a:rPr>
              <a:t>Technical support viz. application development, database administration, hosting of portal  etc is provided by National Informatics Centre (</a:t>
            </a:r>
            <a:r>
              <a:rPr lang="en-US" sz="3600" b="1" u="sng" dirty="0" smtClean="0">
                <a:latin typeface="+mj-lt"/>
              </a:rPr>
              <a:t>NIC</a:t>
            </a:r>
            <a:r>
              <a:rPr lang="en-US" sz="3600" dirty="0" smtClean="0">
                <a:latin typeface="+mj-lt"/>
              </a:rPr>
              <a:t>).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98386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PFMS PORTAL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mtClean="0"/>
              <a:t>The PFMS is being implemented through the web based application developed and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deployed  by  the  office  of  the Controller General of Accounts .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PFMS Portal can be accessed by loging through </a:t>
            </a:r>
            <a:r>
              <a:rPr lang="en-US" altLang="en-US" smtClean="0">
                <a:solidFill>
                  <a:srgbClr val="FF0000"/>
                </a:solidFill>
              </a:rPr>
              <a:t>http://pfms.nic.in</a:t>
            </a:r>
          </a:p>
          <a:p>
            <a:pPr eaLnBrk="1" hangingPunct="1"/>
            <a:r>
              <a:rPr lang="en-US" altLang="en-US" smtClean="0"/>
              <a:t>The detailed information about PFMS is available  on  home  page  of  this Portal.</a:t>
            </a:r>
          </a:p>
          <a:p>
            <a:pPr eaLnBrk="1" hangingPunct="1"/>
            <a:r>
              <a:rPr lang="en-US" altLang="en-US" smtClean="0"/>
              <a:t>All details of   releases    of         fund &amp; expenditure are captured on the Portal.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198" y="305651"/>
            <a:ext cx="8306320" cy="7939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/>
              <a:t>Objectives of PFMS</a:t>
            </a:r>
            <a:endParaRPr lang="en-IN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5056" y="1002891"/>
            <a:ext cx="8654603" cy="498578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N" sz="4000" b="1" dirty="0" smtClean="0">
                <a:latin typeface="+mj-lt"/>
              </a:rPr>
              <a:t>Monitoring of flow of funds </a:t>
            </a:r>
            <a:r>
              <a:rPr lang="en-IN" sz="4000" dirty="0" smtClean="0">
                <a:latin typeface="+mj-lt"/>
              </a:rPr>
              <a:t>from Centre to the lowest level of implementation- both for fund flows to State Consolidated Funds &amp;  to Implementing Agencies.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N" sz="4000" b="1" dirty="0" smtClean="0">
                <a:latin typeface="+mj-lt"/>
              </a:rPr>
              <a:t>Payment to ultimate beneficiaries </a:t>
            </a:r>
            <a:r>
              <a:rPr lang="en-IN" sz="4000" dirty="0" smtClean="0">
                <a:latin typeface="+mj-lt"/>
              </a:rPr>
              <a:t>through banking channel</a:t>
            </a:r>
            <a:endParaRPr lang="en-IN" dirty="0" smtClean="0"/>
          </a:p>
          <a:p>
            <a:pPr marL="360000" indent="-360000" algn="just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N" sz="4000" dirty="0" smtClean="0"/>
              <a:t>Capturing component-wise expenditure on real time basis at all tiers of implementation, including </a:t>
            </a:r>
            <a:r>
              <a:rPr lang="en-IN" sz="4000" dirty="0" err="1" smtClean="0"/>
              <a:t>Panchayat</a:t>
            </a:r>
            <a:r>
              <a:rPr lang="en-IN" sz="4000" dirty="0" smtClean="0"/>
              <a:t> and village levels.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IN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936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198" y="305651"/>
            <a:ext cx="8306320" cy="793974"/>
          </a:xfrm>
        </p:spPr>
        <p:txBody>
          <a:bodyPr>
            <a:normAutofit/>
          </a:bodyPr>
          <a:lstStyle/>
          <a:p>
            <a:r>
              <a:rPr lang="en-US" sz="3600" b="1" dirty="0"/>
              <a:t>Objectives of PFMS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2503" y="1002891"/>
            <a:ext cx="8654603" cy="556014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N" sz="3800" b="1" dirty="0" smtClean="0">
                <a:latin typeface="+mj-lt"/>
              </a:rPr>
              <a:t>Decision Support System (DSS) </a:t>
            </a:r>
            <a:r>
              <a:rPr lang="en-IN" sz="3800" dirty="0" smtClean="0">
                <a:latin typeface="+mj-lt"/>
              </a:rPr>
              <a:t>to all levels of programme administration (Centre, State, District &amp; Local Government, i.e. Panchayat / Municipality).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N" sz="3800" dirty="0" smtClean="0">
                <a:latin typeface="+mj-lt"/>
              </a:rPr>
              <a:t>Information of bank balances / funds in the pipeline  to facilitate “</a:t>
            </a:r>
            <a:r>
              <a:rPr lang="en-IN" sz="3800" b="1" dirty="0" smtClean="0">
                <a:latin typeface="+mj-lt"/>
              </a:rPr>
              <a:t>just-in-time</a:t>
            </a:r>
            <a:r>
              <a:rPr lang="en-IN" sz="3800" dirty="0" smtClean="0">
                <a:latin typeface="+mj-lt"/>
              </a:rPr>
              <a:t>” payment to implementing agencies leading to </a:t>
            </a:r>
            <a:r>
              <a:rPr lang="en-IN" sz="3800" b="1" dirty="0" smtClean="0">
                <a:latin typeface="+mj-lt"/>
              </a:rPr>
              <a:t>reduction of borrowings </a:t>
            </a:r>
            <a:r>
              <a:rPr lang="en-IN" sz="3800" dirty="0" smtClean="0">
                <a:latin typeface="+mj-lt"/>
              </a:rPr>
              <a:t>of Government of  India</a:t>
            </a:r>
            <a:r>
              <a:rPr lang="en-IN" sz="3800" dirty="0" smtClean="0"/>
              <a:t>.</a:t>
            </a:r>
            <a:endParaRPr lang="en-IN" sz="3800" dirty="0" smtClean="0">
              <a:latin typeface="+mj-lt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IN" sz="3800" b="1" dirty="0" smtClean="0">
                <a:latin typeface="+mj-lt"/>
              </a:rPr>
              <a:t>Enhance transparency &amp; accountability </a:t>
            </a:r>
            <a:r>
              <a:rPr lang="en-IN" sz="3800" dirty="0" smtClean="0">
                <a:latin typeface="+mj-lt"/>
              </a:rPr>
              <a:t>in public expenditure.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IN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27" y="1"/>
            <a:ext cx="3734873" cy="5994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016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IN" sz="2800" b="1" dirty="0" smtClean="0"/>
              <a:t>Flow of funds before and after restructuring of CSS (2014-15)</a:t>
            </a:r>
            <a:endParaRPr lang="en-IN" sz="2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Public Financial Management System, O/o the Controller General of Accounts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8823-509B-4D86-B64B-2324369341FE}" type="slidenum">
              <a:rPr lang="en-IN" smtClean="0"/>
              <a:pPr/>
              <a:t>8</a:t>
            </a:fld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8993" t="13087" r="17221" b="11610"/>
          <a:stretch>
            <a:fillRect/>
          </a:stretch>
        </p:blipFill>
        <p:spPr bwMode="auto">
          <a:xfrm>
            <a:off x="539553" y="1052736"/>
            <a:ext cx="7632848" cy="5217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6931" y="1839575"/>
            <a:ext cx="840466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MONITORING OF FUNDS THROUGH</a:t>
            </a:r>
          </a:p>
          <a:p>
            <a:pPr algn="ctr"/>
            <a:r>
              <a:rPr lang="en-IN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PFMS-TREASURY INTERFACE</a:t>
            </a:r>
            <a:endParaRPr lang="en-IN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3600" dirty="0">
                <a:latin typeface="Algerian" pitchFamily="82" charset="0"/>
              </a:rPr>
              <a:t>DATA </a:t>
            </a:r>
            <a:r>
              <a:rPr lang="en-IN" sz="3600" dirty="0" smtClean="0">
                <a:latin typeface="Algerian" pitchFamily="82" charset="0"/>
              </a:rPr>
              <a:t>EXCHANGE-HIGH LEVEL DESIGN</a:t>
            </a:r>
            <a:endParaRPr lang="en-IN" sz="3600" dirty="0">
              <a:latin typeface="Algerian" pitchFamily="8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8823-509B-4D86-B64B-2324369341FE}" type="slidenum">
              <a:rPr lang="en-IN" smtClean="0"/>
              <a:pPr/>
              <a:t>10</a:t>
            </a:fld>
            <a:endParaRPr lang="en-IN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47831"/>
            <a:ext cx="822960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Public Financial Management System, O/o the Controller General of Accounts</a:t>
            </a:r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09440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Monitoring Utilisation of funds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453" t="26088" r="18498" b="8681"/>
          <a:stretch>
            <a:fillRect/>
          </a:stretch>
        </p:blipFill>
        <p:spPr bwMode="auto">
          <a:xfrm>
            <a:off x="204960" y="908720"/>
            <a:ext cx="8604448" cy="568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61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IN" alt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Interface with Different Systems – Bank Interface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27025" y="1274763"/>
            <a:ext cx="8713788" cy="5470525"/>
          </a:xfrm>
        </p:spPr>
        <p:txBody>
          <a:bodyPr>
            <a:normAutofit/>
          </a:bodyPr>
          <a:lstStyle/>
          <a:p>
            <a:pPr marL="596646" indent="-514350" algn="just" eaLnBrk="1" fontAlgn="auto" hangingPunct="1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Bank Integration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 PFMS with Core Banking Solution (CBS) complete in respect of 148* banks-</a:t>
            </a:r>
          </a:p>
          <a:p>
            <a:pPr marL="859536" lvl="1" indent="-457200" algn="just" eaLnBrk="1" fontAlgn="auto" hangingPunct="1">
              <a:spcAft>
                <a:spcPts val="0"/>
              </a:spcAft>
              <a:buClrTx/>
              <a:buFont typeface="+mj-lt"/>
              <a:buAutoNum type="alphaUcPeriod"/>
              <a:defRPr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All Public Sector Banks, RRBs, major private banks, some co-operative banks, India Post and Reserve Bank of India.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916686" lvl="1" indent="-514350" algn="just" eaLnBrk="1" fontAlgn="auto" hangingPunct="1">
              <a:spcAft>
                <a:spcPts val="0"/>
              </a:spcAft>
              <a:buClrTx/>
              <a:buFont typeface="+mj-lt"/>
              <a:buAutoNum type="alphaUcPeriod"/>
              <a:defRPr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This facilitates-</a:t>
            </a:r>
          </a:p>
          <a:p>
            <a:pPr marL="1058418" lvl="2" indent="-400050" algn="just" eaLnBrk="1" fontAlgn="auto" hangingPunct="1">
              <a:spcAft>
                <a:spcPts val="0"/>
              </a:spcAft>
              <a:buClrTx/>
              <a:buFont typeface="+mj-lt"/>
              <a:buAutoNum type="romanLcPeriod"/>
              <a:defRPr/>
            </a:pP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Near real-time </a:t>
            </a:r>
            <a:r>
              <a:rPr lang="en-IN" sz="1800" b="1" dirty="0" smtClean="0">
                <a:latin typeface="Times New Roman" pitchFamily="18" charset="0"/>
                <a:cs typeface="Times New Roman" pitchFamily="18" charset="0"/>
              </a:rPr>
              <a:t>Bank Account Validation.</a:t>
            </a:r>
          </a:p>
          <a:p>
            <a:pPr marL="1058418" lvl="2" indent="-400050" algn="just" eaLnBrk="1" fontAlgn="auto" hangingPunct="1">
              <a:spcAft>
                <a:spcPts val="0"/>
              </a:spcAft>
              <a:buClrTx/>
              <a:buFont typeface="+mj-lt"/>
              <a:buAutoNum type="romanLcPeriod"/>
              <a:defRPr/>
            </a:pPr>
            <a:r>
              <a:rPr lang="en-IN" sz="1800" b="1" dirty="0" smtClean="0">
                <a:latin typeface="Times New Roman" pitchFamily="18" charset="0"/>
                <a:cs typeface="Times New Roman" pitchFamily="18" charset="0"/>
              </a:rPr>
              <a:t>Fund Transfer.</a:t>
            </a:r>
            <a:endParaRPr lang="en-IN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58418" lvl="2" indent="-400050" algn="just" eaLnBrk="1" fontAlgn="auto" hangingPunct="1">
              <a:spcAft>
                <a:spcPts val="0"/>
              </a:spcAft>
              <a:buClrTx/>
              <a:buFont typeface="+mj-lt"/>
              <a:buAutoNum type="romanLcPeriod"/>
              <a:defRPr/>
            </a:pP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Access to </a:t>
            </a:r>
            <a:r>
              <a:rPr lang="en-IN" sz="1800" b="1" dirty="0" smtClean="0">
                <a:latin typeface="Times New Roman" pitchFamily="18" charset="0"/>
                <a:cs typeface="Times New Roman" pitchFamily="18" charset="0"/>
              </a:rPr>
              <a:t>View Bank Balances  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of Implementing Agencies.</a:t>
            </a:r>
          </a:p>
          <a:p>
            <a:pPr marL="596646" indent="-514350" algn="just" eaLnBrk="1" fontAlgn="auto" hangingPunct="1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The system is 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configured to make e-payment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though       banks using Digital Signature, Corporate Internet Banking (CINB) and Payment Print Advice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IN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9525" y="-401638"/>
            <a:ext cx="91281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 rot="5400000">
            <a:off x="2972594" y="4617244"/>
            <a:ext cx="720725" cy="1587"/>
          </a:xfrm>
          <a:prstGeom prst="straightConnector1">
            <a:avLst/>
          </a:prstGeom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44575" y="1484313"/>
            <a:ext cx="2698750" cy="10683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Account Validation Response</a:t>
            </a:r>
            <a:br>
              <a:rPr lang="en-US" sz="20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IN" sz="20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Daily Transaction Data </a:t>
            </a:r>
            <a:r>
              <a:rPr lang="en-IN" sz="2400" dirty="0">
                <a:solidFill>
                  <a:schemeClr val="tx2">
                    <a:satMod val="130000"/>
                  </a:schemeClr>
                </a:solidFill>
                <a:latin typeface="+mn-lt"/>
              </a:rPr>
              <a:t/>
            </a:r>
            <a:br>
              <a:rPr lang="en-IN" sz="2400" dirty="0">
                <a:solidFill>
                  <a:schemeClr val="tx2">
                    <a:satMod val="130000"/>
                  </a:schemeClr>
                </a:solidFill>
                <a:latin typeface="+mn-lt"/>
              </a:rPr>
            </a:br>
            <a:endParaRPr lang="en-IN" sz="2400" dirty="0">
              <a:solidFill>
                <a:schemeClr val="tx2">
                  <a:satMod val="130000"/>
                </a:schemeClr>
              </a:solidFill>
              <a:latin typeface="+mn-lt"/>
            </a:endParaRPr>
          </a:p>
        </p:txBody>
      </p:sp>
      <p:pic>
        <p:nvPicPr>
          <p:cNvPr id="24580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1463" y="4983163"/>
            <a:ext cx="1079500" cy="14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ower"/>
          <p:cNvSpPr>
            <a:spLocks noEditPoints="1" noChangeArrowheads="1"/>
          </p:cNvSpPr>
          <p:nvPr/>
        </p:nvSpPr>
        <p:spPr bwMode="auto">
          <a:xfrm>
            <a:off x="2924175" y="3092450"/>
            <a:ext cx="755650" cy="1089025"/>
          </a:xfrm>
          <a:custGeom>
            <a:avLst/>
            <a:gdLst>
              <a:gd name="T0" fmla="*/ 0 w 21600"/>
              <a:gd name="T1" fmla="*/ 2147483646 h 21600"/>
              <a:gd name="T2" fmla="*/ 2147483646 w 21600"/>
              <a:gd name="T3" fmla="*/ 0 h 21600"/>
              <a:gd name="T4" fmla="*/ 2147483646 w 21600"/>
              <a:gd name="T5" fmla="*/ 0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w 21600"/>
              <a:gd name="T17" fmla="*/ 2147483646 h 21600"/>
              <a:gd name="T18" fmla="*/ 0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59 w 21600"/>
              <a:gd name="T31" fmla="*/ 22540 h 21600"/>
              <a:gd name="T32" fmla="*/ 21485 w 21600"/>
              <a:gd name="T33" fmla="*/ 27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2" name="TextBox 7"/>
          <p:cNvSpPr txBox="1">
            <a:spLocks noChangeArrowheads="1"/>
          </p:cNvSpPr>
          <p:nvPr/>
        </p:nvSpPr>
        <p:spPr bwMode="auto">
          <a:xfrm>
            <a:off x="2346325" y="2482850"/>
            <a:ext cx="1511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Century Schoolbook" pitchFamily="18" charset="0"/>
              </a:rPr>
              <a:t>PFMS Application</a:t>
            </a:r>
            <a:endParaRPr lang="en-IN">
              <a:latin typeface="Century Schoolbook" pitchFamily="18" charset="0"/>
            </a:endParaRPr>
          </a:p>
        </p:txBody>
      </p:sp>
      <p:sp>
        <p:nvSpPr>
          <p:cNvPr id="24583" name="TextBox 8"/>
          <p:cNvSpPr txBox="1">
            <a:spLocks noChangeArrowheads="1"/>
          </p:cNvSpPr>
          <p:nvPr/>
        </p:nvSpPr>
        <p:spPr bwMode="auto">
          <a:xfrm>
            <a:off x="1925638" y="6381750"/>
            <a:ext cx="1728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IN">
              <a:latin typeface="Century Schoolbook" pitchFamily="18" charset="0"/>
            </a:endParaRPr>
          </a:p>
        </p:txBody>
      </p:sp>
      <p:sp>
        <p:nvSpPr>
          <p:cNvPr id="24584" name="TextBox 9"/>
          <p:cNvSpPr txBox="1">
            <a:spLocks noChangeArrowheads="1"/>
          </p:cNvSpPr>
          <p:nvPr/>
        </p:nvSpPr>
        <p:spPr bwMode="auto">
          <a:xfrm>
            <a:off x="992188" y="4356100"/>
            <a:ext cx="19986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dirty="0">
                <a:latin typeface="Century Schoolbook" pitchFamily="18" charset="0"/>
              </a:rPr>
              <a:t>Account Validation / Confirmation of </a:t>
            </a:r>
            <a:r>
              <a:rPr lang="en-IN" dirty="0">
                <a:latin typeface="Century Schoolbook" pitchFamily="18" charset="0"/>
              </a:rPr>
              <a:t>Transaction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725863" y="1703388"/>
            <a:ext cx="1049337" cy="1144587"/>
          </a:xfrm>
          <a:prstGeom prst="straightConnector1">
            <a:avLst/>
          </a:prstGeom>
          <a:ln w="28575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ile"/>
          <p:cNvSpPr>
            <a:spLocks noEditPoints="1" noChangeArrowheads="1"/>
          </p:cNvSpPr>
          <p:nvPr/>
        </p:nvSpPr>
        <p:spPr bwMode="auto">
          <a:xfrm>
            <a:off x="4995863" y="1290638"/>
            <a:ext cx="1328737" cy="1144587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n-lt"/>
                <a:cs typeface="+mn-cs"/>
              </a:rPr>
              <a:t>PFMS-CBS </a:t>
            </a:r>
            <a:r>
              <a:rPr lang="en-US" dirty="0">
                <a:latin typeface="+mn-lt"/>
                <a:cs typeface="+mn-cs"/>
              </a:rPr>
              <a:t>Interface</a:t>
            </a:r>
            <a:endParaRPr lang="en-IN" sz="1600" dirty="0">
              <a:latin typeface="+mn-lt"/>
              <a:cs typeface="+mn-cs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6475413" y="2473325"/>
            <a:ext cx="1027112" cy="787400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8" name="computr4"/>
          <p:cNvSpPr>
            <a:spLocks noEditPoints="1" noChangeArrowheads="1"/>
          </p:cNvSpPr>
          <p:nvPr/>
        </p:nvSpPr>
        <p:spPr bwMode="auto">
          <a:xfrm>
            <a:off x="7375525" y="3376613"/>
            <a:ext cx="941388" cy="105727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09 w 21600"/>
              <a:gd name="T13" fmla="*/ 2414 h 21600"/>
              <a:gd name="T14" fmla="*/ 18090 w 21600"/>
              <a:gd name="T15" fmla="*/ 110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00" y="21600"/>
                </a:moveTo>
                <a:lnTo>
                  <a:pt x="19872" y="21600"/>
                </a:lnTo>
                <a:lnTo>
                  <a:pt x="19872" y="19623"/>
                </a:lnTo>
                <a:lnTo>
                  <a:pt x="21600" y="19623"/>
                </a:lnTo>
                <a:lnTo>
                  <a:pt x="21600" y="11104"/>
                </a:lnTo>
                <a:lnTo>
                  <a:pt x="21600" y="1217"/>
                </a:lnTo>
                <a:lnTo>
                  <a:pt x="21600" y="913"/>
                </a:lnTo>
                <a:lnTo>
                  <a:pt x="21384" y="761"/>
                </a:lnTo>
                <a:lnTo>
                  <a:pt x="21168" y="456"/>
                </a:lnTo>
                <a:lnTo>
                  <a:pt x="20952" y="304"/>
                </a:lnTo>
                <a:lnTo>
                  <a:pt x="20736" y="152"/>
                </a:lnTo>
                <a:lnTo>
                  <a:pt x="20520" y="0"/>
                </a:lnTo>
                <a:lnTo>
                  <a:pt x="19872" y="0"/>
                </a:lnTo>
                <a:lnTo>
                  <a:pt x="19440" y="0"/>
                </a:lnTo>
                <a:lnTo>
                  <a:pt x="10800" y="0"/>
                </a:lnTo>
                <a:lnTo>
                  <a:pt x="1944" y="0"/>
                </a:lnTo>
                <a:lnTo>
                  <a:pt x="1512" y="0"/>
                </a:lnTo>
                <a:lnTo>
                  <a:pt x="1080" y="0"/>
                </a:lnTo>
                <a:lnTo>
                  <a:pt x="648" y="152"/>
                </a:lnTo>
                <a:lnTo>
                  <a:pt x="432" y="304"/>
                </a:lnTo>
                <a:lnTo>
                  <a:pt x="216" y="456"/>
                </a:lnTo>
                <a:lnTo>
                  <a:pt x="0" y="761"/>
                </a:lnTo>
                <a:lnTo>
                  <a:pt x="0" y="913"/>
                </a:lnTo>
                <a:lnTo>
                  <a:pt x="0" y="1217"/>
                </a:lnTo>
                <a:lnTo>
                  <a:pt x="0" y="11104"/>
                </a:lnTo>
                <a:lnTo>
                  <a:pt x="0" y="19623"/>
                </a:lnTo>
                <a:lnTo>
                  <a:pt x="1728" y="19623"/>
                </a:lnTo>
                <a:lnTo>
                  <a:pt x="1728" y="21600"/>
                </a:lnTo>
                <a:lnTo>
                  <a:pt x="10800" y="21600"/>
                </a:lnTo>
                <a:close/>
              </a:path>
              <a:path w="21600" h="21600" extrusionOk="0">
                <a:moveTo>
                  <a:pt x="17496" y="11256"/>
                </a:moveTo>
                <a:lnTo>
                  <a:pt x="17712" y="11256"/>
                </a:lnTo>
                <a:lnTo>
                  <a:pt x="17928" y="11256"/>
                </a:lnTo>
                <a:lnTo>
                  <a:pt x="17928" y="11104"/>
                </a:lnTo>
                <a:lnTo>
                  <a:pt x="18144" y="11104"/>
                </a:lnTo>
                <a:lnTo>
                  <a:pt x="18144" y="10952"/>
                </a:lnTo>
                <a:lnTo>
                  <a:pt x="18144" y="10800"/>
                </a:lnTo>
                <a:lnTo>
                  <a:pt x="18144" y="2586"/>
                </a:lnTo>
                <a:lnTo>
                  <a:pt x="18144" y="2434"/>
                </a:lnTo>
                <a:lnTo>
                  <a:pt x="18144" y="2282"/>
                </a:lnTo>
                <a:lnTo>
                  <a:pt x="17928" y="2130"/>
                </a:lnTo>
                <a:lnTo>
                  <a:pt x="17712" y="1977"/>
                </a:lnTo>
                <a:lnTo>
                  <a:pt x="17496" y="1977"/>
                </a:lnTo>
                <a:lnTo>
                  <a:pt x="3888" y="1977"/>
                </a:lnTo>
                <a:lnTo>
                  <a:pt x="3672" y="1977"/>
                </a:lnTo>
                <a:lnTo>
                  <a:pt x="3456" y="1977"/>
                </a:lnTo>
                <a:lnTo>
                  <a:pt x="3456" y="2130"/>
                </a:lnTo>
                <a:lnTo>
                  <a:pt x="3240" y="2130"/>
                </a:lnTo>
                <a:lnTo>
                  <a:pt x="3240" y="2282"/>
                </a:lnTo>
                <a:lnTo>
                  <a:pt x="3024" y="2282"/>
                </a:lnTo>
                <a:lnTo>
                  <a:pt x="3024" y="2434"/>
                </a:lnTo>
                <a:lnTo>
                  <a:pt x="3024" y="2586"/>
                </a:lnTo>
                <a:lnTo>
                  <a:pt x="3024" y="10800"/>
                </a:lnTo>
                <a:lnTo>
                  <a:pt x="3024" y="10952"/>
                </a:lnTo>
                <a:lnTo>
                  <a:pt x="3240" y="11104"/>
                </a:lnTo>
                <a:lnTo>
                  <a:pt x="3456" y="11256"/>
                </a:lnTo>
                <a:lnTo>
                  <a:pt x="3672" y="11256"/>
                </a:lnTo>
                <a:lnTo>
                  <a:pt x="3888" y="11256"/>
                </a:lnTo>
                <a:lnTo>
                  <a:pt x="17496" y="11256"/>
                </a:lnTo>
                <a:moveTo>
                  <a:pt x="2808" y="19623"/>
                </a:moveTo>
                <a:lnTo>
                  <a:pt x="2808" y="19927"/>
                </a:lnTo>
                <a:lnTo>
                  <a:pt x="2808" y="21144"/>
                </a:lnTo>
                <a:lnTo>
                  <a:pt x="2808" y="21600"/>
                </a:lnTo>
                <a:lnTo>
                  <a:pt x="2808" y="19623"/>
                </a:lnTo>
                <a:moveTo>
                  <a:pt x="4104" y="19623"/>
                </a:moveTo>
                <a:lnTo>
                  <a:pt x="4104" y="19927"/>
                </a:lnTo>
                <a:lnTo>
                  <a:pt x="4104" y="21144"/>
                </a:lnTo>
                <a:lnTo>
                  <a:pt x="4104" y="21600"/>
                </a:lnTo>
                <a:lnTo>
                  <a:pt x="4104" y="19623"/>
                </a:lnTo>
                <a:moveTo>
                  <a:pt x="5184" y="19623"/>
                </a:moveTo>
                <a:lnTo>
                  <a:pt x="5184" y="19927"/>
                </a:lnTo>
                <a:lnTo>
                  <a:pt x="5184" y="21144"/>
                </a:lnTo>
                <a:lnTo>
                  <a:pt x="5184" y="21600"/>
                </a:lnTo>
                <a:lnTo>
                  <a:pt x="5184" y="19623"/>
                </a:lnTo>
                <a:moveTo>
                  <a:pt x="6480" y="19623"/>
                </a:moveTo>
                <a:lnTo>
                  <a:pt x="6480" y="19927"/>
                </a:lnTo>
                <a:lnTo>
                  <a:pt x="6480" y="21144"/>
                </a:lnTo>
                <a:lnTo>
                  <a:pt x="6480" y="21600"/>
                </a:lnTo>
                <a:lnTo>
                  <a:pt x="6480" y="19623"/>
                </a:lnTo>
                <a:moveTo>
                  <a:pt x="7560" y="19623"/>
                </a:moveTo>
                <a:lnTo>
                  <a:pt x="7560" y="19927"/>
                </a:lnTo>
                <a:lnTo>
                  <a:pt x="7560" y="21144"/>
                </a:lnTo>
                <a:lnTo>
                  <a:pt x="7560" y="21600"/>
                </a:lnTo>
                <a:lnTo>
                  <a:pt x="7560" y="19623"/>
                </a:lnTo>
                <a:moveTo>
                  <a:pt x="8856" y="19623"/>
                </a:moveTo>
                <a:lnTo>
                  <a:pt x="8856" y="19927"/>
                </a:lnTo>
                <a:lnTo>
                  <a:pt x="8856" y="21144"/>
                </a:lnTo>
                <a:lnTo>
                  <a:pt x="8856" y="21600"/>
                </a:lnTo>
                <a:lnTo>
                  <a:pt x="8856" y="19623"/>
                </a:lnTo>
                <a:moveTo>
                  <a:pt x="10152" y="19623"/>
                </a:moveTo>
                <a:lnTo>
                  <a:pt x="10152" y="19927"/>
                </a:lnTo>
                <a:lnTo>
                  <a:pt x="10152" y="21144"/>
                </a:lnTo>
                <a:lnTo>
                  <a:pt x="10152" y="21600"/>
                </a:lnTo>
                <a:lnTo>
                  <a:pt x="10152" y="19623"/>
                </a:lnTo>
                <a:moveTo>
                  <a:pt x="11232" y="19623"/>
                </a:moveTo>
                <a:lnTo>
                  <a:pt x="11232" y="19927"/>
                </a:lnTo>
                <a:lnTo>
                  <a:pt x="11232" y="21144"/>
                </a:lnTo>
                <a:lnTo>
                  <a:pt x="11232" y="21600"/>
                </a:lnTo>
                <a:lnTo>
                  <a:pt x="11232" y="19623"/>
                </a:lnTo>
                <a:moveTo>
                  <a:pt x="12528" y="19623"/>
                </a:moveTo>
                <a:lnTo>
                  <a:pt x="12528" y="19927"/>
                </a:lnTo>
                <a:lnTo>
                  <a:pt x="12528" y="21144"/>
                </a:lnTo>
                <a:lnTo>
                  <a:pt x="12528" y="21600"/>
                </a:lnTo>
                <a:lnTo>
                  <a:pt x="12528" y="19623"/>
                </a:lnTo>
                <a:moveTo>
                  <a:pt x="13608" y="19623"/>
                </a:moveTo>
                <a:lnTo>
                  <a:pt x="13608" y="19927"/>
                </a:lnTo>
                <a:lnTo>
                  <a:pt x="13608" y="21144"/>
                </a:lnTo>
                <a:lnTo>
                  <a:pt x="13608" y="21600"/>
                </a:lnTo>
                <a:lnTo>
                  <a:pt x="13608" y="19623"/>
                </a:lnTo>
                <a:moveTo>
                  <a:pt x="14904" y="19623"/>
                </a:moveTo>
                <a:lnTo>
                  <a:pt x="14904" y="19927"/>
                </a:lnTo>
                <a:lnTo>
                  <a:pt x="14904" y="21144"/>
                </a:lnTo>
                <a:lnTo>
                  <a:pt x="14904" y="21600"/>
                </a:lnTo>
                <a:lnTo>
                  <a:pt x="14904" y="19623"/>
                </a:lnTo>
                <a:moveTo>
                  <a:pt x="16200" y="19623"/>
                </a:moveTo>
                <a:lnTo>
                  <a:pt x="16200" y="19927"/>
                </a:lnTo>
                <a:lnTo>
                  <a:pt x="16200" y="21144"/>
                </a:lnTo>
                <a:lnTo>
                  <a:pt x="16200" y="21600"/>
                </a:lnTo>
                <a:lnTo>
                  <a:pt x="16200" y="19623"/>
                </a:lnTo>
                <a:moveTo>
                  <a:pt x="17280" y="19623"/>
                </a:moveTo>
                <a:lnTo>
                  <a:pt x="17280" y="19927"/>
                </a:lnTo>
                <a:lnTo>
                  <a:pt x="17280" y="21144"/>
                </a:lnTo>
                <a:lnTo>
                  <a:pt x="17280" y="21600"/>
                </a:lnTo>
                <a:lnTo>
                  <a:pt x="17280" y="19623"/>
                </a:lnTo>
                <a:moveTo>
                  <a:pt x="18576" y="19623"/>
                </a:moveTo>
                <a:lnTo>
                  <a:pt x="18576" y="19927"/>
                </a:lnTo>
                <a:lnTo>
                  <a:pt x="18576" y="21144"/>
                </a:lnTo>
                <a:lnTo>
                  <a:pt x="18576" y="21600"/>
                </a:lnTo>
                <a:lnTo>
                  <a:pt x="18576" y="19623"/>
                </a:lnTo>
                <a:moveTo>
                  <a:pt x="19872" y="19623"/>
                </a:moveTo>
                <a:lnTo>
                  <a:pt x="16848" y="19623"/>
                </a:lnTo>
                <a:lnTo>
                  <a:pt x="5400" y="19623"/>
                </a:lnTo>
                <a:lnTo>
                  <a:pt x="1728" y="19623"/>
                </a:lnTo>
                <a:lnTo>
                  <a:pt x="19872" y="19623"/>
                </a:lnTo>
                <a:moveTo>
                  <a:pt x="12096" y="14146"/>
                </a:moveTo>
                <a:lnTo>
                  <a:pt x="12096" y="13386"/>
                </a:lnTo>
                <a:lnTo>
                  <a:pt x="19224" y="13386"/>
                </a:lnTo>
                <a:lnTo>
                  <a:pt x="19224" y="14146"/>
                </a:lnTo>
                <a:lnTo>
                  <a:pt x="12096" y="141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TextBox 20"/>
          <p:cNvSpPr txBox="1">
            <a:spLocks noChangeArrowheads="1"/>
          </p:cNvSpPr>
          <p:nvPr/>
        </p:nvSpPr>
        <p:spPr bwMode="auto">
          <a:xfrm>
            <a:off x="7088188" y="4865688"/>
            <a:ext cx="16732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latin typeface="Century Schoolbook" pitchFamily="18" charset="0"/>
              </a:rPr>
              <a:t>Bank CBS System</a:t>
            </a:r>
            <a:endParaRPr lang="en-IN">
              <a:latin typeface="Century Schoolbook" pitchFamily="18" charset="0"/>
            </a:endParaRPr>
          </a:p>
        </p:txBody>
      </p:sp>
      <p:sp>
        <p:nvSpPr>
          <p:cNvPr id="29710" name="TextBox 22"/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000" b="1" cap="small" dirty="0">
                <a:latin typeface="Times New Roman" pitchFamily="18" charset="0"/>
                <a:ea typeface="+mj-ea"/>
                <a:cs typeface="Times New Roman" pitchFamily="18" charset="0"/>
              </a:rPr>
              <a:t>PFMS–CBS  </a:t>
            </a:r>
            <a:r>
              <a:rPr lang="en-US" altLang="en-US" sz="4000" b="1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Integration</a:t>
            </a:r>
            <a:endParaRPr lang="en-IN" altLang="en-US" sz="4000" b="1" dirty="0"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4819650" y="3263900"/>
            <a:ext cx="1673225" cy="1296988"/>
            <a:chOff x="3635896" y="3876784"/>
            <a:chExt cx="2232248" cy="1296144"/>
          </a:xfrm>
        </p:grpSpPr>
        <p:sp>
          <p:nvSpPr>
            <p:cNvPr id="25" name="Oval 24"/>
            <p:cNvSpPr/>
            <p:nvPr/>
          </p:nvSpPr>
          <p:spPr>
            <a:xfrm>
              <a:off x="3635896" y="3876784"/>
              <a:ext cx="2232248" cy="1296144"/>
            </a:xfrm>
            <a:prstGeom prst="ellipse">
              <a:avLst/>
            </a:prstGeom>
            <a:gradFill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5400000" scaled="0"/>
            </a:gradFill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sp>
          <p:nvSpPr>
            <p:cNvPr id="24599" name="TextBox 25"/>
            <p:cNvSpPr txBox="1">
              <a:spLocks noChangeArrowheads="1"/>
            </p:cNvSpPr>
            <p:nvPr/>
          </p:nvSpPr>
          <p:spPr bwMode="auto">
            <a:xfrm>
              <a:off x="3635896" y="4221088"/>
              <a:ext cx="216024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400" b="1" u="sng">
                  <a:solidFill>
                    <a:srgbClr val="C00000"/>
                  </a:solidFill>
                  <a:latin typeface="Century Schoolbook" pitchFamily="18" charset="0"/>
                </a:rPr>
                <a:t>Cycle Period</a:t>
              </a:r>
              <a:endParaRPr lang="en-US" sz="1400" b="1">
                <a:solidFill>
                  <a:srgbClr val="C00000"/>
                </a:solidFill>
                <a:latin typeface="Century Schoolbook" pitchFamily="18" charset="0"/>
              </a:endParaRPr>
            </a:p>
            <a:p>
              <a:pPr algn="ctr" eaLnBrk="1" hangingPunct="1"/>
              <a:r>
                <a:rPr lang="en-US" sz="2000" b="1">
                  <a:solidFill>
                    <a:srgbClr val="C00000"/>
                  </a:solidFill>
                  <a:latin typeface="Century Schoolbook" pitchFamily="18" charset="0"/>
                </a:rPr>
                <a:t>Near Real Time</a:t>
              </a:r>
            </a:p>
          </p:txBody>
        </p:sp>
      </p:grpSp>
      <p:cxnSp>
        <p:nvCxnSpPr>
          <p:cNvPr id="28" name="Straight Arrow Connector 27"/>
          <p:cNvCxnSpPr/>
          <p:nvPr/>
        </p:nvCxnSpPr>
        <p:spPr>
          <a:xfrm flipH="1" flipV="1">
            <a:off x="3429000" y="4343400"/>
            <a:ext cx="3175" cy="60325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3810000" y="1931988"/>
            <a:ext cx="1109663" cy="1154112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551613" y="2216150"/>
            <a:ext cx="1290637" cy="1003300"/>
          </a:xfrm>
          <a:prstGeom prst="straightConnector1">
            <a:avLst/>
          </a:prstGeom>
          <a:ln w="28575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9525" y="-401638"/>
            <a:ext cx="91281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u="sng" dirty="0" smtClean="0"/>
              <a:t>State Project Management Unit</a:t>
            </a:r>
            <a:endParaRPr lang="en-US" sz="5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389" y="1785871"/>
            <a:ext cx="8239259" cy="496265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4400" dirty="0"/>
              <a:t>   The State Project Management Unit to be created in each State will have the functions of coordination, customization of State specific requirement, monitoring of implementation and capacity building in States.</a:t>
            </a:r>
          </a:p>
          <a:p>
            <a:pPr algn="just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="" xmlns:p14="http://schemas.microsoft.com/office/powerpoint/2010/main" val="12363920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54547544"/>
              </p:ext>
            </p:extLst>
          </p:nvPr>
        </p:nvGraphicFramePr>
        <p:xfrm>
          <a:off x="453981" y="228601"/>
          <a:ext cx="8422784" cy="624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933"/>
                <a:gridCol w="1793741"/>
                <a:gridCol w="1715752"/>
                <a:gridCol w="1637764"/>
                <a:gridCol w="2807594"/>
              </a:tblGrid>
              <a:tr h="5655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b="1" dirty="0">
                          <a:latin typeface="Times New Roman"/>
                          <a:ea typeface="Calibri"/>
                        </a:rPr>
                        <a:t/>
                      </a:r>
                      <a:br>
                        <a:rPr lang="en-IN" sz="1100" b="1" dirty="0">
                          <a:latin typeface="Times New Roman"/>
                          <a:ea typeface="Calibri"/>
                        </a:rPr>
                      </a:br>
                      <a:r>
                        <a:rPr lang="en-IN" sz="1100" b="1" dirty="0">
                          <a:latin typeface="Times New Roman"/>
                          <a:ea typeface="Calibri"/>
                          <a:cs typeface="Mangal"/>
                        </a:rPr>
                        <a:t>Sr. No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b="1">
                          <a:latin typeface="Times New Roman"/>
                          <a:ea typeface="Calibri"/>
                          <a:cs typeface="Mangal"/>
                        </a:rPr>
                        <a:t>User type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b="1">
                          <a:latin typeface="Times New Roman"/>
                          <a:ea typeface="Calibri"/>
                          <a:cs typeface="Mangal"/>
                        </a:rPr>
                        <a:t>Designation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b="1">
                          <a:latin typeface="Times New Roman"/>
                          <a:ea typeface="Calibri"/>
                          <a:cs typeface="Mangal"/>
                        </a:rPr>
                        <a:t>To be created and approved by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b="1" dirty="0">
                          <a:latin typeface="Times New Roman"/>
                          <a:ea typeface="Calibri"/>
                          <a:cs typeface="Mangal"/>
                        </a:rPr>
                        <a:t>Role on PFMS SPMU modules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</a:tr>
              <a:tr h="7581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1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SPMU Controller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Mangal"/>
                        </a:rPr>
                        <a:t>Joint Controller General of Accounts 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Root User CPMU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Creation, Approval &amp; Management of state Project Cell User and State Finance Department user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</a:tr>
              <a:tr h="16703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dirty="0">
                          <a:latin typeface="Times New Roman"/>
                          <a:ea typeface="Calibri"/>
                          <a:cs typeface="Mangal"/>
                        </a:rPr>
                        <a:t>State Project Cell User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dirty="0">
                          <a:latin typeface="Times New Roman"/>
                          <a:ea typeface="Calibri"/>
                          <a:cs typeface="Mangal"/>
                        </a:rPr>
                        <a:t>Account Officers / Assistant Account Officers (AOs &amp; AAOs </a:t>
                      </a:r>
                      <a:r>
                        <a:rPr lang="en-IN" sz="1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Mangal"/>
                        </a:rPr>
                        <a:t>O/o CGA)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dirty="0">
                          <a:latin typeface="Times New Roman"/>
                          <a:ea typeface="Calibri"/>
                          <a:cs typeface="Mangal"/>
                        </a:rPr>
                        <a:t>SPMU Controller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 (1) Creation and configuration of State Schemes 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(2) Management of agencies beyond the role assigned to State Scheme Manager (in exceptional fields)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</a:tr>
              <a:tr h="15215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3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dirty="0">
                          <a:latin typeface="Times New Roman"/>
                          <a:ea typeface="Calibri"/>
                          <a:cs typeface="Mangal"/>
                        </a:rPr>
                        <a:t>State Finance Department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Secretary Finance Department (or Equivalent)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SPMU Controller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dirty="0">
                          <a:latin typeface="Times New Roman"/>
                          <a:ea typeface="Calibri"/>
                          <a:cs typeface="Mangal"/>
                        </a:rPr>
                        <a:t>Creation, Approval &amp; Management of three users viz. </a:t>
                      </a:r>
                      <a:endParaRPr lang="en-IN" sz="1100" dirty="0" smtClean="0">
                        <a:latin typeface="Times New Roman"/>
                        <a:ea typeface="Calibri"/>
                        <a:cs typeface="Mangal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dirty="0" smtClean="0">
                          <a:latin typeface="Times New Roman"/>
                          <a:ea typeface="Calibri"/>
                          <a:cs typeface="Mangal"/>
                        </a:rPr>
                        <a:t>(1) ‘Scheme Manager for State’ </a:t>
                      </a:r>
                      <a:endParaRPr lang="en-US" sz="1100" dirty="0" smtClean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dirty="0" smtClean="0">
                          <a:latin typeface="Times New Roman"/>
                          <a:ea typeface="Calibri"/>
                          <a:cs typeface="Mangal"/>
                        </a:rPr>
                        <a:t>(</a:t>
                      </a:r>
                      <a:r>
                        <a:rPr lang="en-IN" sz="1100" dirty="0">
                          <a:latin typeface="Times New Roman"/>
                          <a:ea typeface="Calibri"/>
                          <a:cs typeface="Mangal"/>
                        </a:rPr>
                        <a:t>2) ‘Agency approver Level 2’.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dirty="0">
                          <a:latin typeface="Times New Roman"/>
                          <a:ea typeface="Calibri"/>
                          <a:cs typeface="Mangal"/>
                        </a:rPr>
                        <a:t>(3) State Departmental MIS User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</a:tr>
              <a:tr h="9552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4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State Scheme Managers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Concerned State Departmental Officer (Secretary / Under Secretary) – Scheme wise.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State Finance Department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Creating, Approving and Managing (editing, mapping) </a:t>
                      </a:r>
                      <a:r>
                        <a:rPr lang="en-IN" sz="1100" b="1">
                          <a:latin typeface="Times New Roman"/>
                          <a:ea typeface="Calibri"/>
                          <a:cs typeface="Mangal"/>
                        </a:rPr>
                        <a:t>first level agencies</a:t>
                      </a: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 registered in his State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</a:tr>
              <a:tr h="4004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5.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Agency Approver – Level 2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Director / Dy Director / Treasury Officer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State Finance Department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Second level approver of First level agency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</a:tr>
              <a:tr h="3770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6.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State Departmental MIS User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Departmental Heads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>
                          <a:latin typeface="Times New Roman"/>
                          <a:ea typeface="Calibri"/>
                          <a:cs typeface="Mangal"/>
                        </a:rPr>
                        <a:t>State Finance Department</a:t>
                      </a:r>
                      <a:endParaRPr lang="en-US" sz="11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IN" sz="1100" dirty="0">
                          <a:latin typeface="Times New Roman"/>
                          <a:ea typeface="Calibri"/>
                          <a:cs typeface="Mangal"/>
                        </a:rPr>
                        <a:t>For viewing Reports.</a:t>
                      </a:r>
                      <a:endParaRPr lang="en-US" sz="11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399383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4229101" y="1257302"/>
            <a:ext cx="533400" cy="3175"/>
          </a:xfrm>
          <a:prstGeom prst="line">
            <a:avLst/>
          </a:prstGeom>
          <a:ln w="28575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457200" y="1524000"/>
            <a:ext cx="4038600" cy="1588"/>
          </a:xfrm>
          <a:prstGeom prst="line">
            <a:avLst/>
          </a:prstGeom>
          <a:ln w="28575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4495800" y="1524000"/>
            <a:ext cx="3124200" cy="1588"/>
          </a:xfrm>
          <a:prstGeom prst="line">
            <a:avLst/>
          </a:prstGeom>
          <a:ln w="28575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153194" y="1828007"/>
            <a:ext cx="609600" cy="1588"/>
          </a:xfrm>
          <a:prstGeom prst="straightConnector1">
            <a:avLst/>
          </a:prstGeom>
          <a:ln w="28575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7315994" y="1828007"/>
            <a:ext cx="609600" cy="1588"/>
          </a:xfrm>
          <a:prstGeom prst="straightConnector1">
            <a:avLst/>
          </a:prstGeom>
          <a:ln w="28575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52400" y="2133600"/>
            <a:ext cx="990600" cy="4572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SPCU </a:t>
            </a:r>
            <a:r>
              <a:rPr lang="en-US" sz="1600" dirty="0">
                <a:solidFill>
                  <a:schemeClr val="tx1"/>
                </a:solidFill>
              </a:rPr>
              <a:t>USER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29400" y="2133600"/>
            <a:ext cx="19050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State Finance </a:t>
            </a:r>
            <a:r>
              <a:rPr lang="en-US" sz="1600" dirty="0" err="1">
                <a:solidFill>
                  <a:schemeClr val="tx1"/>
                </a:solidFill>
              </a:rPr>
              <a:t>Deptt</a:t>
            </a:r>
            <a:r>
              <a:rPr lang="en-US" sz="1600" dirty="0">
                <a:solidFill>
                  <a:schemeClr val="tx1"/>
                </a:solidFill>
              </a:rPr>
              <a:t>.  User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7354094" y="2856707"/>
            <a:ext cx="533400" cy="1588"/>
          </a:xfrm>
          <a:prstGeom prst="line">
            <a:avLst/>
          </a:prstGeom>
          <a:ln w="28575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1447800" y="3124200"/>
            <a:ext cx="6172200" cy="1588"/>
          </a:xfrm>
          <a:prstGeom prst="line">
            <a:avLst/>
          </a:prstGeom>
          <a:ln w="28575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1143794" y="3428207"/>
            <a:ext cx="609600" cy="1588"/>
          </a:xfrm>
          <a:prstGeom prst="straightConnector1">
            <a:avLst/>
          </a:prstGeom>
          <a:ln w="28575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3886994" y="3428207"/>
            <a:ext cx="609600" cy="1588"/>
          </a:xfrm>
          <a:prstGeom prst="straightConnector1">
            <a:avLst/>
          </a:prstGeom>
          <a:ln w="28575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7315994" y="3428207"/>
            <a:ext cx="609600" cy="1588"/>
          </a:xfrm>
          <a:prstGeom prst="straightConnector1">
            <a:avLst/>
          </a:prstGeom>
          <a:ln w="28575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8738" y="3743325"/>
            <a:ext cx="2819400" cy="450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State Scheme Manager (</a:t>
            </a:r>
            <a:r>
              <a:rPr lang="en-US" sz="1600" dirty="0" err="1">
                <a:solidFill>
                  <a:schemeClr val="tx1"/>
                </a:solidFill>
              </a:rPr>
              <a:t>Adm.Hds</a:t>
            </a:r>
            <a:r>
              <a:rPr lang="en-US" sz="1600" dirty="0">
                <a:solidFill>
                  <a:schemeClr val="tx1"/>
                </a:solidFill>
              </a:rPr>
              <a:t>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124200" y="3733800"/>
            <a:ext cx="22860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Agency Approver Level-2 (Treasury </a:t>
            </a:r>
            <a:r>
              <a:rPr lang="en-US" sz="1600" dirty="0" err="1">
                <a:solidFill>
                  <a:schemeClr val="tx1"/>
                </a:solidFill>
              </a:rPr>
              <a:t>Deptt</a:t>
            </a:r>
            <a:r>
              <a:rPr lang="en-US" sz="1600" dirty="0">
                <a:solidFill>
                  <a:schemeClr val="tx1"/>
                </a:solidFill>
              </a:rPr>
              <a:t>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324600" y="3810000"/>
            <a:ext cx="22860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MIS Users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rot="16200000" flipH="1">
            <a:off x="1205707" y="4471195"/>
            <a:ext cx="531813" cy="9525"/>
          </a:xfrm>
          <a:prstGeom prst="straightConnector1">
            <a:avLst/>
          </a:prstGeom>
          <a:ln w="28575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76200" y="4724400"/>
            <a:ext cx="28194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First Level Agency (State Level)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563688" y="4114800"/>
            <a:ext cx="762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Creates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Manage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>
            <a:endCxn id="36" idx="3"/>
          </p:cNvCxnSpPr>
          <p:nvPr/>
        </p:nvCxnSpPr>
        <p:spPr>
          <a:xfrm rot="10800000" flipV="1">
            <a:off x="2895600" y="4343400"/>
            <a:ext cx="1143000" cy="533400"/>
          </a:xfrm>
          <a:prstGeom prst="straightConnector1">
            <a:avLst/>
          </a:prstGeom>
          <a:ln w="28575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657600" y="4419600"/>
            <a:ext cx="762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Approve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6200" y="5334000"/>
            <a:ext cx="27432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District Level (2</a:t>
            </a:r>
            <a:r>
              <a:rPr lang="en-US" sz="1600" baseline="30000" dirty="0">
                <a:solidFill>
                  <a:schemeClr val="tx1"/>
                </a:solidFill>
              </a:rPr>
              <a:t>nd</a:t>
            </a:r>
            <a:r>
              <a:rPr lang="en-US" sz="1600" dirty="0">
                <a:solidFill>
                  <a:schemeClr val="tx1"/>
                </a:solidFill>
              </a:rPr>
              <a:t> Level)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6200" y="5943600"/>
            <a:ext cx="28194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Block Level  (3</a:t>
            </a:r>
            <a:r>
              <a:rPr lang="en-US" sz="1600" baseline="30000" dirty="0">
                <a:solidFill>
                  <a:schemeClr val="tx1"/>
                </a:solidFill>
              </a:rPr>
              <a:t>rd</a:t>
            </a:r>
            <a:r>
              <a:rPr lang="en-US" sz="1600" dirty="0">
                <a:solidFill>
                  <a:schemeClr val="tx1"/>
                </a:solidFill>
              </a:rPr>
              <a:t> Level)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8" name="Straight Arrow Connector 57"/>
          <p:cNvCxnSpPr>
            <a:endCxn id="56" idx="0"/>
          </p:cNvCxnSpPr>
          <p:nvPr/>
        </p:nvCxnSpPr>
        <p:spPr>
          <a:xfrm rot="5400000">
            <a:off x="1296194" y="5180807"/>
            <a:ext cx="304800" cy="1588"/>
          </a:xfrm>
          <a:prstGeom prst="straightConnector1">
            <a:avLst/>
          </a:prstGeom>
          <a:ln w="28575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>
            <a:off x="1296194" y="5790407"/>
            <a:ext cx="304800" cy="1588"/>
          </a:xfrm>
          <a:prstGeom prst="straightConnector1">
            <a:avLst/>
          </a:prstGeom>
          <a:ln w="28575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600200" y="5105400"/>
            <a:ext cx="1905000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Creates , Approve, Manage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676400" y="5715000"/>
            <a:ext cx="1905000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Creates , Approve, Manage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438400" y="685800"/>
            <a:ext cx="41910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STATE PROJECT </a:t>
            </a:r>
            <a:r>
              <a:rPr lang="en-US" sz="1600" dirty="0" smtClean="0">
                <a:solidFill>
                  <a:schemeClr val="tx1"/>
                </a:solidFill>
              </a:rPr>
              <a:t>MANAGEMENT </a:t>
            </a:r>
            <a:r>
              <a:rPr lang="en-US" sz="1600" dirty="0">
                <a:solidFill>
                  <a:schemeClr val="tx1"/>
                </a:solidFill>
              </a:rPr>
              <a:t>UNIT(SPMU)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9245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N" altLang="en-US" b="1" dirty="0" smtClean="0">
                <a:latin typeface="Times New Roman" pitchFamily="18" charset="0"/>
                <a:cs typeface="Times New Roman" pitchFamily="18" charset="0"/>
              </a:rPr>
              <a:t>Process Flow for Roll-out in State</a:t>
            </a:r>
          </a:p>
        </p:txBody>
      </p:sp>
    </p:spTree>
    <p:extLst>
      <p:ext uri="{BB962C8B-B14F-4D97-AF65-F5344CB8AC3E}">
        <p14:creationId xmlns="" xmlns:p14="http://schemas.microsoft.com/office/powerpoint/2010/main" val="394551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-457200"/>
            <a:ext cx="5829300" cy="3886201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US" u="sng" dirty="0" smtClean="0">
                <a:latin typeface="Aharoni" pitchFamily="2" charset="-79"/>
                <a:cs typeface="Aharoni" pitchFamily="2" charset="-79"/>
              </a:rPr>
            </a:br>
            <a:r>
              <a:rPr lang="en-US" u="sng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US" u="sng" dirty="0" smtClean="0">
                <a:latin typeface="Aharoni" pitchFamily="2" charset="-79"/>
                <a:cs typeface="Aharoni" pitchFamily="2" charset="-79"/>
              </a:rPr>
            </a:br>
            <a:r>
              <a:rPr lang="en-US" u="sng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US" u="sng" dirty="0" smtClean="0">
                <a:latin typeface="Aharoni" pitchFamily="2" charset="-79"/>
                <a:cs typeface="Aharoni" pitchFamily="2" charset="-79"/>
              </a:rPr>
            </a:br>
            <a:r>
              <a:rPr lang="en-US" u="sng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US" u="sng" dirty="0" smtClean="0">
                <a:latin typeface="Aharoni" pitchFamily="2" charset="-79"/>
                <a:cs typeface="Aharoni" pitchFamily="2" charset="-79"/>
              </a:rPr>
            </a:br>
            <a:r>
              <a:rPr lang="en-US" u="sng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US" u="sng" dirty="0" smtClean="0">
                <a:latin typeface="Aharoni" pitchFamily="2" charset="-79"/>
                <a:cs typeface="Aharoni" pitchFamily="2" charset="-79"/>
              </a:rPr>
            </a:br>
            <a:r>
              <a:rPr lang="en-US" u="sng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US" u="sng" dirty="0" smtClean="0">
                <a:latin typeface="Aharoni" pitchFamily="2" charset="-79"/>
                <a:cs typeface="Aharoni" pitchFamily="2" charset="-79"/>
              </a:rPr>
            </a:br>
            <a:r>
              <a:rPr lang="en-US" u="sng" dirty="0" smtClean="0">
                <a:latin typeface="Aharoni" pitchFamily="2" charset="-79"/>
                <a:cs typeface="Aharoni" pitchFamily="2" charset="-79"/>
              </a:rPr>
              <a:t>ROLE OF</a:t>
            </a:r>
            <a:br>
              <a:rPr lang="en-US" u="sng" dirty="0" smtClean="0">
                <a:latin typeface="Aharoni" pitchFamily="2" charset="-79"/>
                <a:cs typeface="Aharoni" pitchFamily="2" charset="-79"/>
              </a:rPr>
            </a:br>
            <a:r>
              <a:rPr lang="en-US" u="sng" dirty="0" smtClean="0">
                <a:latin typeface="Aharoni" pitchFamily="2" charset="-79"/>
                <a:cs typeface="Aharoni" pitchFamily="2" charset="-79"/>
              </a:rPr>
              <a:t>STATE SCHEME MANAGERS</a:t>
            </a:r>
            <a:endParaRPr lang="en-US" u="sng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37486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762002"/>
            <a:ext cx="5829300" cy="1470025"/>
          </a:xfrm>
        </p:spPr>
        <p:txBody>
          <a:bodyPr/>
          <a:lstStyle/>
          <a:p>
            <a:r>
              <a:rPr lang="en-US" u="sng" dirty="0" smtClean="0">
                <a:latin typeface="Aharoni" pitchFamily="2" charset="-79"/>
                <a:cs typeface="Aharoni" pitchFamily="2" charset="-79"/>
              </a:rPr>
              <a:t>SSM USER CREATION</a:t>
            </a:r>
            <a:endParaRPr lang="en-US" u="sng" dirty="0"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08870865"/>
              </p:ext>
            </p:extLst>
          </p:nvPr>
        </p:nvGraphicFramePr>
        <p:xfrm>
          <a:off x="413845" y="2232026"/>
          <a:ext cx="8406962" cy="4436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1740"/>
                <a:gridCol w="2206828"/>
                <a:gridCol w="1996654"/>
                <a:gridCol w="2101740"/>
              </a:tblGrid>
              <a:tr h="1227196">
                <a:tc>
                  <a:txBody>
                    <a:bodyPr/>
                    <a:lstStyle/>
                    <a:p>
                      <a:r>
                        <a:rPr lang="en-US" dirty="0" smtClean="0"/>
                        <a:t>User type 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Designation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be created</a:t>
                      </a:r>
                    </a:p>
                    <a:p>
                      <a:r>
                        <a:rPr lang="en-US" dirty="0" smtClean="0"/>
                        <a:t>And approved by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Role of</a:t>
                      </a:r>
                      <a:r>
                        <a:rPr lang="en-US" baseline="0" dirty="0" smtClean="0"/>
                        <a:t> PFMS SPMU modules</a:t>
                      </a:r>
                      <a:endParaRPr lang="en-US" dirty="0"/>
                    </a:p>
                  </a:txBody>
                  <a:tcPr marL="68580" marR="68580"/>
                </a:tc>
              </a:tr>
              <a:tr h="3209592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State Scheme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Managers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Concerned State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Departmental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Officer (Secretary /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Under Secretary) –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Scheme wise.</a:t>
                      </a:r>
                    </a:p>
                    <a:p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State Finance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Department</a:t>
                      </a:r>
                    </a:p>
                    <a:p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Creating, Approving and Managing (editing, mapping)</a:t>
                      </a:r>
                    </a:p>
                    <a:p>
                      <a:pPr algn="just"/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 level agencies registered in 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his State</a:t>
                      </a:r>
                      <a:endParaRPr lang="en-US" dirty="0" smtClean="0"/>
                    </a:p>
                    <a:p>
                      <a:pPr algn="just"/>
                      <a:endParaRPr lang="en-US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214212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411" y="685802"/>
            <a:ext cx="8413124" cy="5440363"/>
          </a:xfrm>
        </p:spPr>
        <p:txBody>
          <a:bodyPr>
            <a:normAutofit fontScale="85000" lnSpcReduction="20000"/>
          </a:bodyPr>
          <a:lstStyle/>
          <a:p>
            <a:r>
              <a:rPr lang="en-US" sz="4800" dirty="0"/>
              <a:t>CREATION OF FIRST LEVEL AGENCIES</a:t>
            </a:r>
          </a:p>
          <a:p>
            <a:r>
              <a:rPr lang="en-US" sz="4800" dirty="0" smtClean="0"/>
              <a:t>MANAGE/EDIT THE DETAILS OF AGENCIES</a:t>
            </a:r>
            <a:endParaRPr lang="en-US" sz="4800" dirty="0"/>
          </a:p>
          <a:p>
            <a:r>
              <a:rPr lang="en-US" sz="4800" dirty="0"/>
              <a:t>DEACTIVATION OF ACCOUNTS</a:t>
            </a:r>
          </a:p>
          <a:p>
            <a:r>
              <a:rPr lang="en-US" sz="4800" dirty="0"/>
              <a:t>ADD SCHEME COMPONENTS</a:t>
            </a:r>
          </a:p>
          <a:p>
            <a:r>
              <a:rPr lang="en-US" sz="4800" dirty="0" smtClean="0"/>
              <a:t>PROVIDE INPUTS FOR SCHEME CONFIGURATION</a:t>
            </a:r>
            <a:endParaRPr lang="en-US" sz="4800" dirty="0"/>
          </a:p>
          <a:p>
            <a:r>
              <a:rPr lang="en-US" sz="4800" dirty="0"/>
              <a:t>MAPPING OF AGENCIES</a:t>
            </a:r>
          </a:p>
          <a:p>
            <a:r>
              <a:rPr lang="en-US" sz="4800" dirty="0"/>
              <a:t>VIEW OF VARIOUS REPORTS</a:t>
            </a:r>
          </a:p>
          <a:p>
            <a:pPr>
              <a:buNone/>
            </a:pPr>
            <a:endParaRPr lang="en-US" sz="4800" dirty="0"/>
          </a:p>
        </p:txBody>
      </p:sp>
    </p:spTree>
    <p:extLst>
      <p:ext uri="{BB962C8B-B14F-4D97-AF65-F5344CB8AC3E}">
        <p14:creationId xmlns="" xmlns:p14="http://schemas.microsoft.com/office/powerpoint/2010/main" val="37029365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Main modules of PFMS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  <a:defRPr/>
            </a:pPr>
            <a:r>
              <a:rPr lang="en-US" sz="2700" b="1" dirty="0" smtClean="0"/>
              <a:t>1.  Agency registration module:</a:t>
            </a:r>
          </a:p>
          <a:p>
            <a:pPr marL="796925" lvl="1" indent="-280988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000" dirty="0" smtClean="0"/>
              <a:t>Agencies get mapped in scheme hierarchy.</a:t>
            </a:r>
          </a:p>
          <a:p>
            <a:pPr marL="796925" lvl="1" indent="-280988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000" dirty="0" smtClean="0"/>
              <a:t>Level wise bank account balances &amp; daily transactions available.</a:t>
            </a: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r>
              <a:rPr lang="en-US" sz="2700" b="1" dirty="0" smtClean="0"/>
              <a:t>2.  </a:t>
            </a:r>
            <a:r>
              <a:rPr lang="en-US" sz="2700" b="1" dirty="0"/>
              <a:t>E</a:t>
            </a:r>
            <a:r>
              <a:rPr lang="en-US" sz="2700" b="1" dirty="0" smtClean="0"/>
              <a:t>AT module:</a:t>
            </a:r>
          </a:p>
          <a:p>
            <a:pPr marL="796925" lvl="1" indent="-280988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000" dirty="0" smtClean="0"/>
              <a:t>Component-wise Fund Utilization available - Expenditure/Advances/Transfers.</a:t>
            </a:r>
          </a:p>
          <a:p>
            <a:pPr marL="796925" lvl="1" indent="-280988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000" dirty="0" smtClean="0"/>
              <a:t>Account validation facility for ensuring exp. filing.</a:t>
            </a: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r>
              <a:rPr lang="en-US" sz="2700" b="1" dirty="0" smtClean="0"/>
              <a:t>3.  </a:t>
            </a:r>
            <a:r>
              <a:rPr lang="en-US" sz="2400" b="1" dirty="0" smtClean="0"/>
              <a:t>DBT Module: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242" y="1261242"/>
            <a:ext cx="8844455" cy="5596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754225"/>
          </a:xfrm>
        </p:spPr>
        <p:txBody>
          <a:bodyPr>
            <a:noAutofit/>
          </a:bodyPr>
          <a:lstStyle/>
          <a:p>
            <a:r>
              <a:rPr lang="en-US" sz="4000" b="1" dirty="0"/>
              <a:t>SEARCH AGENCY BEFORE CREATION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7351" y="3962400"/>
            <a:ext cx="5036194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ight Arrow 1"/>
          <p:cNvSpPr/>
          <p:nvPr/>
        </p:nvSpPr>
        <p:spPr>
          <a:xfrm>
            <a:off x="6526925" y="5486401"/>
            <a:ext cx="839513" cy="1103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037025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887812"/>
          </a:xfrm>
        </p:spPr>
        <p:txBody>
          <a:bodyPr/>
          <a:lstStyle/>
          <a:p>
            <a:r>
              <a:rPr lang="en-US" b="1" dirty="0" smtClean="0"/>
              <a:t>PASSWORD RECOVERY</a:t>
            </a:r>
            <a:endParaRPr lang="en-US" b="1" dirty="0"/>
          </a:p>
        </p:txBody>
      </p:sp>
      <p:pic>
        <p:nvPicPr>
          <p:cNvPr id="9" name="Content Placeholder 8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714" y="1350161"/>
            <a:ext cx="8832631" cy="54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7350" y="3336903"/>
            <a:ext cx="4800600" cy="2759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172200" y="4267200"/>
            <a:ext cx="40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>
            <a:off x="5616466" y="4267201"/>
            <a:ext cx="2045576" cy="1613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525613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838200"/>
          </a:xfrm>
        </p:spPr>
        <p:txBody>
          <a:bodyPr/>
          <a:lstStyle/>
          <a:p>
            <a:pPr>
              <a:defRPr/>
            </a:pPr>
            <a:r>
              <a:rPr lang="en-IN" sz="2400" dirty="0" smtClean="0"/>
              <a:t>State level will be registered outside-register agency</a:t>
            </a:r>
            <a:endParaRPr lang="en-IN" sz="2400" dirty="0"/>
          </a:p>
        </p:txBody>
      </p:sp>
      <p:pic>
        <p:nvPicPr>
          <p:cNvPr id="3481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85800"/>
            <a:ext cx="9144000" cy="5943600"/>
          </a:xfrm>
        </p:spPr>
      </p:pic>
    </p:spTree>
    <p:extLst>
      <p:ext uri="{BB962C8B-B14F-4D97-AF65-F5344CB8AC3E}">
        <p14:creationId xmlns="" xmlns:p14="http://schemas.microsoft.com/office/powerpoint/2010/main" val="2745257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dirty="0" smtClean="0"/>
              <a:t>Click on register agency</a:t>
            </a:r>
            <a:endParaRPr lang="en-IN" dirty="0"/>
          </a:p>
        </p:txBody>
      </p:sp>
      <p:pic>
        <p:nvPicPr>
          <p:cNvPr id="3584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990600"/>
            <a:ext cx="8915400" cy="5715000"/>
          </a:xfrm>
        </p:spPr>
      </p:pic>
    </p:spTree>
    <p:extLst>
      <p:ext uri="{BB962C8B-B14F-4D97-AF65-F5344CB8AC3E}">
        <p14:creationId xmlns="" xmlns:p14="http://schemas.microsoft.com/office/powerpoint/2010/main" val="4143227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86800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dirty="0" smtClean="0"/>
              <a:t>Enter required fields and click on next</a:t>
            </a:r>
            <a:endParaRPr lang="en-IN" dirty="0"/>
          </a:p>
        </p:txBody>
      </p:sp>
      <p:pic>
        <p:nvPicPr>
          <p:cNvPr id="3686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0" y="1143000"/>
            <a:ext cx="8991600" cy="5715000"/>
          </a:xfrm>
        </p:spPr>
      </p:pic>
    </p:spTree>
    <p:extLst>
      <p:ext uri="{BB962C8B-B14F-4D97-AF65-F5344CB8AC3E}">
        <p14:creationId xmlns="" xmlns:p14="http://schemas.microsoft.com/office/powerpoint/2010/main" val="1381317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86800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dirty="0" smtClean="0"/>
              <a:t>Enter scheme name bank details</a:t>
            </a:r>
            <a:endParaRPr lang="en-IN" dirty="0"/>
          </a:p>
        </p:txBody>
      </p:sp>
      <p:pic>
        <p:nvPicPr>
          <p:cNvPr id="3789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066800"/>
            <a:ext cx="8839200" cy="5791200"/>
          </a:xfrm>
        </p:spPr>
      </p:pic>
    </p:spTree>
    <p:extLst>
      <p:ext uri="{BB962C8B-B14F-4D97-AF65-F5344CB8AC3E}">
        <p14:creationId xmlns="" xmlns:p14="http://schemas.microsoft.com/office/powerpoint/2010/main" val="2598629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762000"/>
          </a:xfrm>
        </p:spPr>
        <p:txBody>
          <a:bodyPr/>
          <a:lstStyle/>
          <a:p>
            <a:pPr>
              <a:defRPr/>
            </a:pPr>
            <a:r>
              <a:rPr lang="en-IN" dirty="0" smtClean="0"/>
              <a:t>Enter bank details and submit</a:t>
            </a:r>
            <a:endParaRPr lang="en-IN" dirty="0"/>
          </a:p>
        </p:txBody>
      </p:sp>
      <p:pic>
        <p:nvPicPr>
          <p:cNvPr id="3891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762000"/>
            <a:ext cx="8839200" cy="5943600"/>
          </a:xfrm>
        </p:spPr>
      </p:pic>
    </p:spTree>
    <p:extLst>
      <p:ext uri="{BB962C8B-B14F-4D97-AF65-F5344CB8AC3E}">
        <p14:creationId xmlns="" xmlns:p14="http://schemas.microsoft.com/office/powerpoint/2010/main" val="467110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9067800" cy="533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IN" sz="2000" dirty="0" smtClean="0"/>
              <a:t>Accept terms &amp; condition and submit-following message will appear</a:t>
            </a:r>
            <a:endParaRPr lang="en-IN" sz="2000" dirty="0"/>
          </a:p>
        </p:txBody>
      </p:sp>
      <p:pic>
        <p:nvPicPr>
          <p:cNvPr id="3993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762000"/>
            <a:ext cx="8915400" cy="6096000"/>
          </a:xfrm>
        </p:spPr>
      </p:pic>
    </p:spTree>
    <p:extLst>
      <p:ext uri="{BB962C8B-B14F-4D97-AF65-F5344CB8AC3E}">
        <p14:creationId xmlns="" xmlns:p14="http://schemas.microsoft.com/office/powerpoint/2010/main" val="1700768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Agency Registration Process(3)</a:t>
            </a:r>
            <a:endParaRPr lang="en-US" sz="2800" dirty="0"/>
          </a:p>
        </p:txBody>
      </p:sp>
      <p:pic>
        <p:nvPicPr>
          <p:cNvPr id="4403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968" t="35612" r="29327" b="14815"/>
          <a:stretch>
            <a:fillRect/>
          </a:stretch>
        </p:blipFill>
        <p:spPr>
          <a:xfrm>
            <a:off x="609600" y="762000"/>
            <a:ext cx="8001000" cy="5562600"/>
          </a:xfrm>
        </p:spPr>
      </p:pic>
    </p:spTree>
    <p:extLst>
      <p:ext uri="{BB962C8B-B14F-4D97-AF65-F5344CB8AC3E}">
        <p14:creationId xmlns="" xmlns:p14="http://schemas.microsoft.com/office/powerpoint/2010/main" val="138749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dirty="0" smtClean="0"/>
              <a:t>Creation of Maker and Checker User By Agency ADMIN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228600"/>
            <a:ext cx="8050085" cy="5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14288"/>
            <a:ext cx="9144000" cy="671512"/>
          </a:xfrm>
        </p:spPr>
        <p:txBody>
          <a:bodyPr/>
          <a:lstStyle/>
          <a:p>
            <a:r>
              <a:rPr lang="en-IN" altLang="en-US" sz="2800" smtClean="0"/>
              <a:t>Creation of Maker User/Data Operator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1"/>
            <a:ext cx="91440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0" y="14288"/>
            <a:ext cx="9144000" cy="671512"/>
          </a:xfrm>
        </p:spPr>
        <p:txBody>
          <a:bodyPr/>
          <a:lstStyle/>
          <a:p>
            <a:r>
              <a:rPr lang="en-IN" altLang="en-US" sz="2800" smtClean="0"/>
              <a:t>Creation of  Checker/Approver User by Agency ADMIN User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1"/>
            <a:ext cx="91440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219199"/>
          </a:xfrm>
        </p:spPr>
        <p:txBody>
          <a:bodyPr>
            <a:normAutofit fontScale="90000"/>
          </a:bodyPr>
          <a:lstStyle/>
          <a:p>
            <a:r>
              <a:rPr lang="en-IN" b="1" u="sng" dirty="0"/>
              <a:t>Registration of Child Level Agency</a:t>
            </a:r>
            <a:r>
              <a:rPr lang="en-IN" dirty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/>
          <p:nvPr/>
        </p:nvPicPr>
        <p:blipFill rotWithShape="1"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t="7321" b="7330"/>
          <a:stretch/>
        </p:blipFill>
        <p:spPr bwMode="auto">
          <a:xfrm>
            <a:off x="838200" y="1905000"/>
            <a:ext cx="7848600" cy="4267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-9" t="8425" r="9" b="29942"/>
          <a:stretch/>
        </p:blipFill>
        <p:spPr bwMode="auto">
          <a:xfrm>
            <a:off x="457200" y="304800"/>
            <a:ext cx="8229600" cy="49842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t="10826" r="11699" b="5983"/>
          <a:stretch>
            <a:fillRect/>
          </a:stretch>
        </p:blipFill>
        <p:spPr bwMode="auto">
          <a:xfrm>
            <a:off x="457200" y="304800"/>
            <a:ext cx="8229600" cy="5737947"/>
          </a:xfrm>
          <a:prstGeom prst="rect">
            <a:avLst/>
          </a:prstGeom>
          <a:noFill/>
          <a:ln>
            <a:noFill/>
          </a:ln>
          <a:ex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29968" t="35612" r="29327" b="14815"/>
          <a:stretch>
            <a:fillRect/>
          </a:stretch>
        </p:blipFill>
        <p:spPr bwMode="auto">
          <a:xfrm>
            <a:off x="381000" y="228600"/>
            <a:ext cx="8381999" cy="5447763"/>
          </a:xfrm>
          <a:prstGeom prst="rect">
            <a:avLst/>
          </a:prstGeom>
          <a:noFill/>
          <a:ln>
            <a:noFill/>
          </a:ln>
          <a:ex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7389" b="5577"/>
          <a:stretch/>
        </p:blipFill>
        <p:spPr bwMode="auto">
          <a:xfrm>
            <a:off x="457200" y="228600"/>
            <a:ext cx="8229600" cy="56480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6502" b="7783"/>
          <a:stretch/>
        </p:blipFill>
        <p:spPr bwMode="auto">
          <a:xfrm>
            <a:off x="457200" y="228600"/>
            <a:ext cx="8229600" cy="56175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7388" b="8376"/>
          <a:stretch/>
        </p:blipFill>
        <p:spPr bwMode="auto">
          <a:xfrm>
            <a:off x="457200" y="228600"/>
            <a:ext cx="8229600" cy="5583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6207" b="4828"/>
          <a:stretch/>
        </p:blipFill>
        <p:spPr bwMode="auto">
          <a:xfrm>
            <a:off x="457200" y="228600"/>
            <a:ext cx="8229600" cy="56927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5321" b="4827"/>
          <a:stretch/>
        </p:blipFill>
        <p:spPr bwMode="auto">
          <a:xfrm>
            <a:off x="457200" y="228600"/>
            <a:ext cx="8229600" cy="57132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7684" b="7784"/>
          <a:stretch/>
        </p:blipFill>
        <p:spPr bwMode="auto">
          <a:xfrm>
            <a:off x="457200" y="228600"/>
            <a:ext cx="8229600" cy="55901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-402" t="7446" r="402" b="20849"/>
          <a:stretch/>
        </p:blipFill>
        <p:spPr bwMode="auto">
          <a:xfrm>
            <a:off x="457200" y="228600"/>
            <a:ext cx="8229600" cy="52934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6502" b="5419"/>
          <a:stretch/>
        </p:blipFill>
        <p:spPr bwMode="auto">
          <a:xfrm>
            <a:off x="457200" y="304800"/>
            <a:ext cx="8229600" cy="55960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6502" b="6305"/>
          <a:stretch/>
        </p:blipFill>
        <p:spPr bwMode="auto">
          <a:xfrm>
            <a:off x="457200" y="228601"/>
            <a:ext cx="8229600" cy="56517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Agency Mapping</a:t>
            </a:r>
            <a:endParaRPr lang="en-US" dirty="0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 l="8333" t="22792" r="28045" b="71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 l="9776" t="20798" r="25641" b="14245"/>
          <a:stretch>
            <a:fillRect/>
          </a:stretch>
        </p:blipFill>
        <p:spPr bwMode="auto">
          <a:xfrm>
            <a:off x="0" y="22860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 l="7051" t="19088" r="24840"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Entering of  Opening Balance</a:t>
            </a:r>
            <a:br>
              <a:rPr lang="en-US" dirty="0" smtClean="0"/>
            </a:br>
            <a:r>
              <a:rPr lang="en-US" dirty="0" smtClean="0"/>
              <a:t>Login DO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914399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0"/>
            <a:ext cx="8292243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0" y="14288"/>
            <a:ext cx="9144000" cy="800100"/>
          </a:xfrm>
        </p:spPr>
        <p:txBody>
          <a:bodyPr/>
          <a:lstStyle/>
          <a:p>
            <a:r>
              <a:rPr lang="en-IN" altLang="en-US" sz="2800" smtClean="0"/>
              <a:t>Add Opening Balance by Agency ADMIN</a:t>
            </a:r>
          </a:p>
        </p:txBody>
      </p:sp>
      <p:pic>
        <p:nvPicPr>
          <p:cNvPr id="47107" name="Picture 2" descr="D:\PFC\FireShot Screen Capture #074 - 'Manage Opening Balance' - pfms_nic_in_ImplementingAgency_FundsIncome_ManageOpeningBalance_asp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228600"/>
            <a:ext cx="8292243" cy="5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Approval of Opening Balance 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Login DA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9143999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304800"/>
            <a:ext cx="8216043" cy="582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304800"/>
            <a:ext cx="8050085" cy="582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228600"/>
            <a:ext cx="8139843" cy="5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304800"/>
            <a:ext cx="8216043" cy="582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en-IN" sz="2800" b="1" dirty="0" smtClean="0"/>
              <a:t>Receipts from Central Government: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dirty="0" smtClean="0"/>
              <a:t>	</a:t>
            </a:r>
            <a:r>
              <a:rPr lang="en-US" sz="2400" dirty="0" smtClean="0"/>
              <a:t>As and when the fund is released by the central government directly to the agency, it become visible as detailed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pic>
        <p:nvPicPr>
          <p:cNvPr id="3" name="Picture 2"/>
          <p:cNvPicPr/>
          <p:nvPr/>
        </p:nvPicPr>
        <p:blipFill rotWithShape="1">
          <a:blip r:embed="rId2" cstate="print"/>
          <a:srcRect t="7323" b="10708"/>
          <a:stretch/>
        </p:blipFill>
        <p:spPr bwMode="auto">
          <a:xfrm>
            <a:off x="228600" y="1295400"/>
            <a:ext cx="8763000" cy="518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Beneficiary /Vendor 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>
              <a:buFont typeface="Arial" pitchFamily="34" charset="0"/>
              <a:buChar char="•"/>
            </a:pPr>
            <a:endParaRPr lang="en-US" sz="4400" dirty="0" smtClean="0"/>
          </a:p>
          <a:p>
            <a:pPr lvl="3">
              <a:buFont typeface="Arial" pitchFamily="34" charset="0"/>
              <a:buChar char="•"/>
            </a:pPr>
            <a:r>
              <a:rPr lang="en-US" sz="3600" dirty="0" smtClean="0"/>
              <a:t>Creation of Beneficiary/ Vendor</a:t>
            </a:r>
          </a:p>
          <a:p>
            <a:pPr lvl="3">
              <a:buFont typeface="Arial" pitchFamily="34" charset="0"/>
              <a:buChar char="•"/>
            </a:pPr>
            <a:r>
              <a:rPr lang="en-US" sz="3600" dirty="0" smtClean="0"/>
              <a:t>Upload Beneficiary / Vendor Data</a:t>
            </a:r>
          </a:p>
          <a:p>
            <a:pPr lvl="3">
              <a:buFont typeface="Arial" pitchFamily="34" charset="0"/>
              <a:buChar char="•"/>
            </a:pPr>
            <a:r>
              <a:rPr lang="en-US" sz="3600" dirty="0" smtClean="0"/>
              <a:t>Edit Beneficiary / Vendor Data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08397" y="0"/>
            <a:ext cx="6447234" cy="198120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Master&gt;Beneficiary Mgmt&gt; Upload Beneficiary Data ( By Maker/Operator)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3590925" y="3244850"/>
            <a:ext cx="26169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/>
              <a:t>Upload Beneficiary Data&gt; </a:t>
            </a:r>
          </a:p>
        </p:txBody>
      </p:sp>
      <p:pic>
        <p:nvPicPr>
          <p:cNvPr id="18436" name="Picture 3" descr="C:\Users\mohit.k.CPSMSDEV\Desktop\CGA\PPT &amp; Training\_DBT-Payments-From Different Sources\_done\Untitl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574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08397" y="115888"/>
            <a:ext cx="6447234" cy="952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/>
              <a:t>Upload Beneficiary Data – Download Template (Maker)</a:t>
            </a:r>
            <a:endParaRPr lang="en-IN" sz="3200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mtClean="0"/>
          </a:p>
        </p:txBody>
      </p:sp>
      <p:pic>
        <p:nvPicPr>
          <p:cNvPr id="19460" name="Picture 6" descr="C:\Users\mohit.k.CPSMSDEV\Desktop\_DBT-Payments-From Different Sources\_done\FireShot Screen Capture #557 - 'Excel Upload Data' - pfms_nic_in_GXLUpload_ExcelUploadData_aspx_activityType=uV5MARO8w0A=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66800"/>
            <a:ext cx="914400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Standard Excel Template - Fields</a:t>
            </a:r>
            <a:endParaRPr lang="en-IN" smtClean="0"/>
          </a:p>
        </p:txBody>
      </p:sp>
      <p:pic>
        <p:nvPicPr>
          <p:cNvPr id="21507" name="Picture 4" descr="C:\Users\mohit.k.CPSMSDEV\Desktop\_DBT-Payments-From Different Sources\_done\Untitle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85950"/>
            <a:ext cx="914400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508397" y="115889"/>
            <a:ext cx="6447234" cy="1146175"/>
          </a:xfrm>
        </p:spPr>
        <p:txBody>
          <a:bodyPr/>
          <a:lstStyle/>
          <a:p>
            <a:r>
              <a:rPr lang="en-US" sz="3200" smtClean="0"/>
              <a:t>Upload Beneficiary Data – Successfully Uploaded</a:t>
            </a:r>
            <a:endParaRPr lang="en-IN" sz="3200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mtClean="0"/>
          </a:p>
        </p:txBody>
      </p:sp>
      <p:pic>
        <p:nvPicPr>
          <p:cNvPr id="23556" name="Picture 5" descr="C:\Users\mohit.k.CPSMSDEV\Desktop\_DBT-Payments-From Different Sources\_done\FireShot Screen Capture #564 - 'Excel Upload Data' - 164_100_129_32_UAT_GXLUpload_ExcelUploadData_aspx_activityType=uV5MARO8w0A=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00214"/>
            <a:ext cx="9144000" cy="513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 txBox="1">
            <a:spLocks/>
          </p:cNvSpPr>
          <p:nvPr/>
        </p:nvSpPr>
        <p:spPr bwMode="auto">
          <a:xfrm>
            <a:off x="0" y="-6350"/>
            <a:ext cx="914400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lnSpc>
                <a:spcPct val="90000"/>
              </a:lnSpc>
            </a:pPr>
            <a:r>
              <a:rPr lang="en-US" sz="3600" dirty="0">
                <a:latin typeface="Trebuchet MS" pitchFamily="34" charset="0"/>
              </a:rPr>
              <a:t>Upload Beneficiary Data – Successfully Processed</a:t>
            </a:r>
            <a:endParaRPr lang="en-IN" sz="3600" dirty="0">
              <a:latin typeface="Trebuchet MS" pitchFamily="34" charset="0"/>
            </a:endParaRPr>
          </a:p>
        </p:txBody>
      </p:sp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08397" y="1"/>
            <a:ext cx="6447234" cy="1558926"/>
          </a:xfrm>
        </p:spPr>
        <p:txBody>
          <a:bodyPr>
            <a:normAutofit/>
          </a:bodyPr>
          <a:lstStyle/>
          <a:p>
            <a:r>
              <a:rPr lang="en-US" dirty="0" smtClean="0"/>
              <a:t>Edit Beneficiary Data (Maker)</a:t>
            </a:r>
            <a:endParaRPr lang="en-IN" dirty="0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24000"/>
            <a:ext cx="9144000" cy="4518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Edit Beneficiary Data</a:t>
            </a:r>
            <a:endParaRPr lang="en-IN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mtClean="0"/>
          </a:p>
        </p:txBody>
      </p:sp>
      <p:pic>
        <p:nvPicPr>
          <p:cNvPr id="29700" name="Picture 2" descr="C:\Users\mohit.k.CPSMSDEV\Desktop\_DBT-Payments-From Different Sources\_done\EDITBeneficar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6176"/>
            <a:ext cx="9144000" cy="677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508397" y="296864"/>
            <a:ext cx="6447234" cy="771525"/>
          </a:xfrm>
        </p:spPr>
        <p:txBody>
          <a:bodyPr>
            <a:normAutofit fontScale="90000"/>
          </a:bodyPr>
          <a:lstStyle/>
          <a:p>
            <a:r>
              <a:rPr lang="en-US" smtClean="0"/>
              <a:t>Edit Beneficiary – Update Beneficiary</a:t>
            </a:r>
            <a:endParaRPr lang="en-IN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mtClean="0"/>
          </a:p>
        </p:txBody>
      </p:sp>
      <p:pic>
        <p:nvPicPr>
          <p:cNvPr id="31748" name="Picture 5" descr="C:\Users\mohit.k.CPSMSDEV\Desktop\_DBT-Payments-From Different Sources\_done\FireShot Screen Capture #568 - 'UpdateBenificiary' - 164_100_129_32_UAT_BenificaryManagement_AddUpdateBenifeciary_aspx_QtrId=2CtMw58e_Xg=&amp;QtrStatus=1TBg5YCst7k=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60425"/>
            <a:ext cx="9144000" cy="570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Masters&gt;Beneficiary Mgmt.&gt;Approve Beneficiary</a:t>
            </a:r>
            <a:endParaRPr lang="en-IN" smtClean="0"/>
          </a:p>
        </p:txBody>
      </p:sp>
      <p:pic>
        <p:nvPicPr>
          <p:cNvPr id="3379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916" y="1776413"/>
            <a:ext cx="91440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508397" y="244475"/>
            <a:ext cx="6447234" cy="8763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Edit Beneficiary Data-Approval (Checker)</a:t>
            </a:r>
            <a:endParaRPr lang="en-IN" dirty="0" smtClean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mtClean="0"/>
          </a:p>
        </p:txBody>
      </p:sp>
      <p:pic>
        <p:nvPicPr>
          <p:cNvPr id="35844" name="Picture 2" descr="C:\Users\mohit.k.CPSMSDEV\Desktop\_DBT-Payments-From Different Sources\_done\FireShot Screen Capture #567 - 'Beneficiary Approval' - 164_100_129_32_UAT_BenificaryManagement_BenificiaryApproval_aspx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50888"/>
            <a:ext cx="9144000" cy="593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/>
          <a:p>
            <a:pPr>
              <a:defRPr/>
            </a:pPr>
            <a:r>
              <a:rPr lang="en-IN" sz="3600" dirty="0" smtClean="0"/>
              <a:t>Search vendor if created by others</a:t>
            </a:r>
            <a:endParaRPr lang="en-GB" sz="3600" dirty="0"/>
          </a:p>
        </p:txBody>
      </p:sp>
      <p:pic>
        <p:nvPicPr>
          <p:cNvPr id="14339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990600"/>
            <a:ext cx="9144000" cy="5638800"/>
          </a:xfr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pPr>
              <a:defRPr/>
            </a:pPr>
            <a:r>
              <a:rPr lang="en-IN" dirty="0" smtClean="0"/>
              <a:t>Create vendor if not found</a:t>
            </a:r>
            <a:endParaRPr lang="en-GB" dirty="0"/>
          </a:p>
        </p:txBody>
      </p:sp>
      <p:pic>
        <p:nvPicPr>
          <p:cNvPr id="15363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1066800"/>
            <a:ext cx="8991600" cy="5638800"/>
          </a:xfrm>
        </p:spPr>
      </p:pic>
      <p:pic>
        <p:nvPicPr>
          <p:cNvPr id="15364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8200"/>
            <a:ext cx="914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en-IN" dirty="0" smtClean="0"/>
              <a:t>How to edit vendor-click name</a:t>
            </a:r>
            <a:endParaRPr lang="en-GB" dirty="0"/>
          </a:p>
        </p:txBody>
      </p:sp>
      <p:pic>
        <p:nvPicPr>
          <p:cNvPr id="16387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066800"/>
            <a:ext cx="9067800" cy="5638800"/>
          </a:xfr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dirty="0" smtClean="0"/>
              <a:t>Click on edit button and update</a:t>
            </a:r>
            <a:endParaRPr lang="en-GB" dirty="0"/>
          </a:p>
        </p:txBody>
      </p:sp>
      <p:pic>
        <p:nvPicPr>
          <p:cNvPr id="17411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1066800"/>
            <a:ext cx="8839200" cy="5791200"/>
          </a:xfr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839200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dirty="0" smtClean="0"/>
              <a:t>Account activation for e-payment</a:t>
            </a:r>
            <a:endParaRPr lang="en-GB" dirty="0"/>
          </a:p>
        </p:txBody>
      </p:sp>
      <p:pic>
        <p:nvPicPr>
          <p:cNvPr id="18435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43000"/>
            <a:ext cx="8991600" cy="5562600"/>
          </a:xfr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>
              <a:defRPr/>
            </a:pPr>
            <a:r>
              <a:rPr lang="en-IN" sz="4000" dirty="0" smtClean="0"/>
              <a:t>Select scheme and account and search</a:t>
            </a:r>
            <a:endParaRPr lang="en-GB" sz="4000" dirty="0"/>
          </a:p>
        </p:txBody>
      </p:sp>
      <p:pic>
        <p:nvPicPr>
          <p:cNvPr id="19459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990600"/>
            <a:ext cx="8839200" cy="5638800"/>
          </a:xfr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914400"/>
          </a:xfrm>
        </p:spPr>
        <p:txBody>
          <a:bodyPr/>
          <a:lstStyle/>
          <a:p>
            <a:pPr>
              <a:defRPr/>
            </a:pPr>
            <a:r>
              <a:rPr lang="en-IN" sz="4000" dirty="0" smtClean="0"/>
              <a:t> Select account activation type</a:t>
            </a:r>
            <a:endParaRPr lang="en-GB" sz="4000" dirty="0"/>
          </a:p>
        </p:txBody>
      </p:sp>
      <p:pic>
        <p:nvPicPr>
          <p:cNvPr id="20483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295400"/>
            <a:ext cx="9067800" cy="5410200"/>
          </a:xfr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313" y="228600"/>
            <a:ext cx="8229600" cy="990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sz="4000" dirty="0" smtClean="0"/>
              <a:t>Bank account will be activated automatically</a:t>
            </a:r>
            <a:endParaRPr lang="en-GB" sz="4000" dirty="0"/>
          </a:p>
        </p:txBody>
      </p:sp>
      <p:pic>
        <p:nvPicPr>
          <p:cNvPr id="21507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371600"/>
            <a:ext cx="9144000" cy="5181600"/>
          </a:xfr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u="dbl" dirty="0" smtClean="0"/>
              <a:t/>
            </a:r>
            <a:br>
              <a:rPr lang="en-US" u="dbl" dirty="0" smtClean="0"/>
            </a:br>
            <a:r>
              <a:rPr lang="en-US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DEACTIVATION OF BANK ACCOUNT</a:t>
            </a:r>
            <a:r>
              <a:rPr lang="en-US" sz="31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Login – agency admin</a:t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Go To -  Agency Scheme – Deactivate scheme/bank account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914399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 NEW SCHEME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LOGIN – agency admin</a:t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Go to –Agency Scheme – Register new agency scheme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914399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dirty="0" smtClean="0"/>
              <a:t>Bulk customization</a:t>
            </a:r>
            <a:endParaRPr lang="en-GB" dirty="0"/>
          </a:p>
        </p:txBody>
      </p:sp>
      <p:pic>
        <p:nvPicPr>
          <p:cNvPr id="22531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762000"/>
            <a:ext cx="9144000" cy="5943600"/>
          </a:xfr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/>
          <a:lstStyle/>
          <a:p>
            <a:pPr>
              <a:defRPr/>
            </a:pPr>
            <a:r>
              <a:rPr lang="en-IN" sz="3200" dirty="0" smtClean="0"/>
              <a:t>Bulk customization can be done for expenditure, advance and transfer separately</a:t>
            </a:r>
            <a:endParaRPr lang="en-GB" sz="3200" dirty="0"/>
          </a:p>
        </p:txBody>
      </p:sp>
      <p:pic>
        <p:nvPicPr>
          <p:cNvPr id="23555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371600"/>
            <a:ext cx="9144000" cy="5410200"/>
          </a:xfr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EAT ( EXPENDITURE ADVANCE TRANSFER )</a:t>
            </a:r>
            <a:endParaRPr lang="en-US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EXPENDITURE</a:t>
            </a:r>
            <a:endParaRPr lang="en-US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9143999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098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812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812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098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574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APPROVAL OF EXPENDITURE</a:t>
            </a:r>
            <a:endParaRPr lang="en-US" sz="3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3999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764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526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ADVANCE</a:t>
            </a:r>
            <a:endParaRPr lang="en-US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9144000" cy="56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526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002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526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APPROVAL OF ADVANCE</a:t>
            </a:r>
            <a:endParaRPr lang="en-US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9143999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8120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Tax Deduction Filling Entry</a:t>
            </a:r>
            <a:br>
              <a:rPr lang="en-US" sz="2800" dirty="0" smtClean="0"/>
            </a:br>
            <a:r>
              <a:rPr lang="en-US" sz="2800" dirty="0" smtClean="0"/>
              <a:t>Login DO</a:t>
            </a:r>
            <a:endParaRPr 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838200"/>
            <a:ext cx="8050085" cy="52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1" y="152400"/>
            <a:ext cx="8534400" cy="597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1" y="152400"/>
            <a:ext cx="8458200" cy="597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Interest Income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 rotWithShape="1">
          <a:blip r:embed="rId2"/>
          <a:srcRect t="15693" b="8097"/>
          <a:stretch/>
        </p:blipFill>
        <p:spPr bwMode="auto">
          <a:xfrm>
            <a:off x="228600" y="838200"/>
            <a:ext cx="8686800" cy="55625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2400" dirty="0" smtClean="0"/>
              <a:t>For Approval of interest income entry</a:t>
            </a:r>
            <a:br>
              <a:rPr lang="en-US" sz="2400" dirty="0" smtClean="0"/>
            </a:br>
            <a:r>
              <a:rPr lang="en-US" sz="2400" dirty="0" smtClean="0"/>
              <a:t>Login DA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14400"/>
            <a:ext cx="8534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89154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763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1245</Words>
  <Application>Microsoft Office PowerPoint</Application>
  <PresentationFormat>On-screen Show (4:3)</PresentationFormat>
  <Paragraphs>223</Paragraphs>
  <Slides>115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6" baseType="lpstr">
      <vt:lpstr>Office Theme</vt:lpstr>
      <vt:lpstr> </vt:lpstr>
      <vt:lpstr>PUBLIC FINANCIAL MANAGEMENT SYSTEM ( P F M S )</vt:lpstr>
      <vt:lpstr>Slide 3</vt:lpstr>
      <vt:lpstr>About PFMS</vt:lpstr>
      <vt:lpstr>PFMS PORTAL</vt:lpstr>
      <vt:lpstr>Objectives of PFMS</vt:lpstr>
      <vt:lpstr>Objectives of PFMS</vt:lpstr>
      <vt:lpstr>Flow of funds before and after restructuring of CSS (2014-15)</vt:lpstr>
      <vt:lpstr>Slide 9</vt:lpstr>
      <vt:lpstr>DATA EXCHANGE-HIGH LEVEL DESIGN</vt:lpstr>
      <vt:lpstr>Monitoring Utilisation of funds</vt:lpstr>
      <vt:lpstr>Interface with Different Systems – Bank Interface </vt:lpstr>
      <vt:lpstr>Account Validation Response Daily Transaction Data  </vt:lpstr>
      <vt:lpstr>State Project Management Unit</vt:lpstr>
      <vt:lpstr>Slide 15</vt:lpstr>
      <vt:lpstr>Process Flow for Roll-out in State</vt:lpstr>
      <vt:lpstr>      ROLE OF STATE SCHEME MANAGERS</vt:lpstr>
      <vt:lpstr>SSM USER CREATION</vt:lpstr>
      <vt:lpstr>Slide 19</vt:lpstr>
      <vt:lpstr>Main modules of PFMS</vt:lpstr>
      <vt:lpstr>SEARCH AGENCY BEFORE CREATION</vt:lpstr>
      <vt:lpstr>PASSWORD RECOVERY</vt:lpstr>
      <vt:lpstr>State level will be registered outside-register agency</vt:lpstr>
      <vt:lpstr>Click on register agency</vt:lpstr>
      <vt:lpstr>Enter required fields and click on next</vt:lpstr>
      <vt:lpstr>Enter scheme name bank details</vt:lpstr>
      <vt:lpstr>Enter bank details and submit</vt:lpstr>
      <vt:lpstr>Accept terms &amp; condition and submit-following message will appear</vt:lpstr>
      <vt:lpstr>Agency Registration Process(3)</vt:lpstr>
      <vt:lpstr>Creation of Maker and Checker User By Agency ADMIN</vt:lpstr>
      <vt:lpstr>Slide 31</vt:lpstr>
      <vt:lpstr>Creation of Maker User/Data Operator</vt:lpstr>
      <vt:lpstr>Creation of  Checker/Approver User by Agency ADMIN User</vt:lpstr>
      <vt:lpstr>Registration of Child Level Agency. 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Agency Mapping</vt:lpstr>
      <vt:lpstr>Slide 48</vt:lpstr>
      <vt:lpstr>Slide 49</vt:lpstr>
      <vt:lpstr>Slide 50</vt:lpstr>
      <vt:lpstr>  Entering of  Opening Balance Login DO </vt:lpstr>
      <vt:lpstr>Slide 52</vt:lpstr>
      <vt:lpstr>Add Opening Balance by Agency ADMIN</vt:lpstr>
      <vt:lpstr>Slide 54</vt:lpstr>
      <vt:lpstr>Approval of Opening Balance  Login DA</vt:lpstr>
      <vt:lpstr>Slide 56</vt:lpstr>
      <vt:lpstr>Slide 57</vt:lpstr>
      <vt:lpstr>Slide 58</vt:lpstr>
      <vt:lpstr>Slide 59</vt:lpstr>
      <vt:lpstr>Receipts from Central Government:  As and when the fund is released by the central government directly to the agency, it become visible as detailed  </vt:lpstr>
      <vt:lpstr>Beneficiary /Vendor Management</vt:lpstr>
      <vt:lpstr>Master&gt;Beneficiary Mgmt&gt; Upload Beneficiary Data ( By Maker/Operator)</vt:lpstr>
      <vt:lpstr>Upload Beneficiary Data – Download Template (Maker)</vt:lpstr>
      <vt:lpstr>Standard Excel Template - Fields</vt:lpstr>
      <vt:lpstr>Upload Beneficiary Data – Successfully Uploaded</vt:lpstr>
      <vt:lpstr>Slide 66</vt:lpstr>
      <vt:lpstr>Edit Beneficiary Data (Maker)</vt:lpstr>
      <vt:lpstr>Edit Beneficiary Data</vt:lpstr>
      <vt:lpstr>Edit Beneficiary – Update Beneficiary</vt:lpstr>
      <vt:lpstr>Masters&gt;Beneficiary Mgmt.&gt;Approve Beneficiary</vt:lpstr>
      <vt:lpstr>Edit Beneficiary Data-Approval (Checker)</vt:lpstr>
      <vt:lpstr>Search vendor if created by others</vt:lpstr>
      <vt:lpstr>Create vendor if not found</vt:lpstr>
      <vt:lpstr>How to edit vendor-click name</vt:lpstr>
      <vt:lpstr>Click on edit button and update</vt:lpstr>
      <vt:lpstr>Account activation for e-payment</vt:lpstr>
      <vt:lpstr>Select scheme and account and search</vt:lpstr>
      <vt:lpstr> Select account activation type</vt:lpstr>
      <vt:lpstr>Bank account will be activated automatically</vt:lpstr>
      <vt:lpstr> FOR DEACTIVATION OF BANK ACCOUNT Login – agency admin Go To -  Agency Scheme – Deactivate scheme/bank account </vt:lpstr>
      <vt:lpstr> ADD NEW SCHEME LOGIN – agency admin Go to –Agency Scheme – Register new agency scheme  </vt:lpstr>
      <vt:lpstr>Bulk customization</vt:lpstr>
      <vt:lpstr>Bulk customization can be done for expenditure, advance and transfer separately</vt:lpstr>
      <vt:lpstr>EAT ( EXPENDITURE ADVANCE TRANSFER )</vt:lpstr>
      <vt:lpstr>EXPENDITURE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FOR APPROVAL OF EXPENDITURE</vt:lpstr>
      <vt:lpstr>Slide 94</vt:lpstr>
      <vt:lpstr>Slide 95</vt:lpstr>
      <vt:lpstr>Slide 96</vt:lpstr>
      <vt:lpstr>ADVANCE</vt:lpstr>
      <vt:lpstr>Slide 98</vt:lpstr>
      <vt:lpstr>Slide 99</vt:lpstr>
      <vt:lpstr>Slide 100</vt:lpstr>
      <vt:lpstr>Slide 101</vt:lpstr>
      <vt:lpstr>Slide 102</vt:lpstr>
      <vt:lpstr>FOR APPROVAL OF ADVANCE</vt:lpstr>
      <vt:lpstr>Slide 104</vt:lpstr>
      <vt:lpstr>Slide 105</vt:lpstr>
      <vt:lpstr>Slide 106</vt:lpstr>
      <vt:lpstr>Tax Deduction Filling Entry Login DO</vt:lpstr>
      <vt:lpstr>Slide 108</vt:lpstr>
      <vt:lpstr>Slide 109</vt:lpstr>
      <vt:lpstr>Interest Income </vt:lpstr>
      <vt:lpstr>Slide 111</vt:lpstr>
      <vt:lpstr>For Approval of interest income entry Login DA</vt:lpstr>
      <vt:lpstr>Slide 113</vt:lpstr>
      <vt:lpstr>Slide 114</vt:lpstr>
      <vt:lpstr>Slide 115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Puneet</dc:creator>
  <cp:lastModifiedBy>acer</cp:lastModifiedBy>
  <cp:revision>111</cp:revision>
  <dcterms:created xsi:type="dcterms:W3CDTF">2006-08-16T00:00:00Z</dcterms:created>
  <dcterms:modified xsi:type="dcterms:W3CDTF">2019-08-06T05:35:50Z</dcterms:modified>
</cp:coreProperties>
</file>